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6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65.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66.xml" ContentType="application/vnd.openxmlformats-officedocument.presentationml.tags+xml"/>
  <Override PartName="/ppt/notesSlides/notesSlide82.xml" ContentType="application/vnd.openxmlformats-officedocument.presentationml.notesSlide+xml"/>
  <Override PartName="/ppt/tags/tag67.xml" ContentType="application/vnd.openxmlformats-officedocument.presentationml.tags+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103"/>
  </p:notesMasterIdLst>
  <p:handoutMasterIdLst>
    <p:handoutMasterId r:id="rId104"/>
  </p:handoutMasterIdLst>
  <p:sldIdLst>
    <p:sldId id="256" r:id="rId6"/>
    <p:sldId id="353"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356"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357" r:id="rId36"/>
    <p:sldId id="358" r:id="rId37"/>
    <p:sldId id="289" r:id="rId38"/>
    <p:sldId id="290" r:id="rId39"/>
    <p:sldId id="291" r:id="rId40"/>
    <p:sldId id="292" r:id="rId41"/>
    <p:sldId id="293" r:id="rId42"/>
    <p:sldId id="294" r:id="rId43"/>
    <p:sldId id="295" r:id="rId44"/>
    <p:sldId id="296" r:id="rId45"/>
    <p:sldId id="297" r:id="rId46"/>
    <p:sldId id="359" r:id="rId47"/>
    <p:sldId id="299" r:id="rId48"/>
    <p:sldId id="300" r:id="rId49"/>
    <p:sldId id="301" r:id="rId50"/>
    <p:sldId id="302" r:id="rId51"/>
    <p:sldId id="303" r:id="rId52"/>
    <p:sldId id="304" r:id="rId53"/>
    <p:sldId id="305" r:id="rId54"/>
    <p:sldId id="306" r:id="rId55"/>
    <p:sldId id="308" r:id="rId56"/>
    <p:sldId id="309" r:id="rId57"/>
    <p:sldId id="360" r:id="rId58"/>
    <p:sldId id="311" r:id="rId59"/>
    <p:sldId id="312" r:id="rId60"/>
    <p:sldId id="313" r:id="rId61"/>
    <p:sldId id="314" r:id="rId62"/>
    <p:sldId id="315" r:id="rId63"/>
    <p:sldId id="316" r:id="rId64"/>
    <p:sldId id="361"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62" r:id="rId94"/>
    <p:sldId id="347" r:id="rId95"/>
    <p:sldId id="348" r:id="rId96"/>
    <p:sldId id="349" r:id="rId97"/>
    <p:sldId id="350" r:id="rId98"/>
    <p:sldId id="351" r:id="rId99"/>
    <p:sldId id="352" r:id="rId100"/>
    <p:sldId id="354" r:id="rId101"/>
    <p:sldId id="355" r:id="rId102"/>
  </p:sldIdLst>
  <p:sldSz cx="9144000" cy="6858000" type="screen4x3"/>
  <p:notesSz cx="6858000" cy="9144000"/>
  <p:custDataLst>
    <p:tags r:id="rId1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813"/>
    <a:srgbClr val="739600"/>
    <a:srgbClr val="D0D0CE"/>
    <a:srgbClr val="B1B3B3"/>
    <a:srgbClr val="888B8D"/>
    <a:srgbClr val="63666A"/>
    <a:srgbClr val="A22B38"/>
    <a:srgbClr val="F2AA00"/>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67582" autoAdjust="0"/>
  </p:normalViewPr>
  <p:slideViewPr>
    <p:cSldViewPr snapToGrid="0">
      <p:cViewPr varScale="1">
        <p:scale>
          <a:sx n="83" d="100"/>
          <a:sy n="83" d="100"/>
        </p:scale>
        <p:origin x="1376" y="200"/>
      </p:cViewPr>
      <p:guideLst>
        <p:guide orient="horz" pos="2160"/>
        <p:guide pos="2880"/>
      </p:guideLst>
    </p:cSldViewPr>
  </p:slideViewPr>
  <p:notesTextViewPr>
    <p:cViewPr>
      <p:scale>
        <a:sx n="140" d="100"/>
        <a:sy n="140" d="100"/>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notesMaster" Target="notesMasters/notesMaster1.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7/24/18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7/24/18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438650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”Dependency </a:t>
            </a:r>
            <a:r>
              <a:rPr lang="en-US" dirty="0"/>
              <a:t>Problem</a:t>
            </a:r>
            <a:r>
              <a:rPr dirty="0"/>
              <a:t>” is the extension of the DLL problem to other platforms and situations. Indeed, the fact that we have decades of “DLL </a:t>
            </a:r>
            <a:r>
              <a:rPr lang="en-US" dirty="0"/>
              <a:t>Problems</a:t>
            </a:r>
            <a:r>
              <a:rPr dirty="0"/>
              <a:t>” or “Dependency </a:t>
            </a:r>
            <a:r>
              <a:rPr lang="en-US" dirty="0"/>
              <a:t>Problems</a:t>
            </a:r>
            <a:r>
              <a:rPr dirty="0"/>
              <a:t>” war stories means that we’ve not yet come up with the perfect solution to this problem.
</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Fortunately, Dependency </a:t>
            </a:r>
            <a:r>
              <a:rPr lang="en-US" dirty="0"/>
              <a:t>Problem</a:t>
            </a:r>
            <a:r>
              <a:rPr dirty="0"/>
              <a:t> isn’t usually a fatal problem. Static Linking is one solution that we see in both Windows and Java – just include all dependencies together in the same .EXE (Windows) or .JAR (java). Since most application code isn’t really all that big on a modern system, sometimes trying to share code between multiple applications is just a big waste of time.
There are some ingenious solutions to the problem. Microsoft, for example, invented the GAC (Global Application Cache) for .NET assemblies, to avoid dependency hell problems.</a:t>
            </a:r>
            <a:r>
              <a:rPr lang="en-US" dirty="0"/>
              <a:t> </a:t>
            </a:r>
            <a:r>
              <a:rPr dirty="0"/>
              <a:t>Unfortunately, it only applies to managed .NET code and the .DLL hell problems tend to occur more with the unmanaged Windows DLLs.
Even when these solutions work, they only fix the problem for the one application. And, any dependencies on the filesystem aren’t helped at all.  Nor </a:t>
            </a:r>
            <a:r>
              <a:rPr lang="en-US" dirty="0"/>
              <a:t>is</a:t>
            </a:r>
            <a:r>
              <a:rPr dirty="0"/>
              <a:t> there any isolation between processes.</a:t>
            </a:r>
            <a:r>
              <a:rPr lang="en-US" dirty="0"/>
              <a:t> This</a:t>
            </a:r>
            <a:r>
              <a:rPr dirty="0"/>
              <a:t> mean that these solutions aren’t the silver bullet that we would like to see.
</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b="0" dirty="0"/>
              <a:t>.</a:t>
            </a:r>
            <a:r>
              <a:rPr lang="en-US" dirty="0"/>
              <a:t>
</a:t>
            </a:r>
            <a:r>
              <a:rPr dirty="0"/>
              <a:t>
</a:t>
            </a:r>
            <a:r>
              <a:rPr b="1" dirty="0"/>
              <a:t>Participant Notes:</a:t>
            </a:r>
            <a:r>
              <a:rPr dirty="0"/>
              <a:t>
This “</a:t>
            </a:r>
            <a:r>
              <a:rPr lang="en-US" dirty="0"/>
              <a:t>The Matrix Of Big Problems</a:t>
            </a:r>
            <a:r>
              <a:rPr dirty="0"/>
              <a:t>” is adapted from the website http://</a:t>
            </a:r>
            <a:r>
              <a:rPr dirty="0" err="1"/>
              <a:t>www.</a:t>
            </a:r>
            <a:r>
              <a:rPr lang="en-US" dirty="0" err="1"/>
              <a:t>d</a:t>
            </a:r>
            <a:r>
              <a:rPr dirty="0" err="1"/>
              <a:t>ocker.com</a:t>
            </a:r>
            <a:r>
              <a:rPr dirty="0"/>
              <a:t> /  The idea here is that we have a number of different components to our app: front-end, back-end, various DBs, services, queues, etc.  These things all come together to make our app, like pieces of the puzzle.</a:t>
            </a:r>
            <a:r>
              <a:rPr lang="en-US" dirty="0"/>
              <a:t> </a:t>
            </a:r>
            <a:r>
              <a:rPr dirty="0"/>
              <a:t>Those pieces will have to be assembled in just the right way on each of our deployment platforms, from local to test, to QA.</a:t>
            </a:r>
            <a:r>
              <a:rPr lang="en-US" dirty="0"/>
              <a:t> </a:t>
            </a:r>
            <a:r>
              <a:rPr dirty="0"/>
              <a:t>How do we ensure that our app works the same way on each of them?  There are many combinations of factors, which is why we call this the ”Matrix from </a:t>
            </a:r>
            <a:r>
              <a:rPr lang="en-US" dirty="0"/>
              <a:t>Problem</a:t>
            </a:r>
            <a:r>
              <a:rPr dirty="0"/>
              <a:t>”.
It becomes a big headache to make sure that all the various components of our app, on the rows of the matrix, all work properly on the columns of our matrix, which are the various deployment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we’re talking about the use case of taking all of our application components and delivering them all as a sealed unit, so that none of the components can be deployed without the others.
We are trying to communicate the value of having our application delivered as a whole.
</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lang="en-US" dirty="0"/>
              <a:t>
Virtualization has historically been the answer to these problems. We’ll see in a minute the advantages and disadvantages of containerization versus virtualization.
Virtualization allows us to easily start, stop, and move VMs between machines, simplifying many of our deployment headaches.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2797411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VMs have been around since the mainframe era, and allow multi-tenancy much more effective. As we can see, VMs became much more popular in the mid-2000s as VMWare and other providers came out and CPU vendors started to make hardware virtualization.
That said, there are disadvantages to virtualization.</a:t>
            </a:r>
            <a:r>
              <a:rPr lang="en-US" dirty="0"/>
              <a:t> </a:t>
            </a:r>
            <a:r>
              <a:rPr dirty="0"/>
              <a:t>“Bare </a:t>
            </a:r>
            <a:r>
              <a:rPr lang="en-US" dirty="0"/>
              <a:t>m</a:t>
            </a:r>
            <a:r>
              <a:rPr dirty="0"/>
              <a:t>etal” undeniably runs faster.
</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In the modern era, virtualization is ubiquitous and assumed -- if I have a server instance I'm sure it's really a VM and not a "</a:t>
            </a:r>
            <a:r>
              <a:rPr lang="en-US" dirty="0"/>
              <a:t>b</a:t>
            </a:r>
            <a:r>
              <a:rPr dirty="0"/>
              <a:t>are metal" instance. The ability to copy my instance and redeploy it is something that we normally take for granted in this day and age.
</a:t>
            </a:r>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is just a list of the common Virtualization providers. VMWare is the industry leader in the space, especially for deployment.</a:t>
            </a:r>
            <a:r>
              <a:rPr lang="en-US" dirty="0"/>
              <a:t> </a:t>
            </a:r>
            <a:r>
              <a:rPr dirty="0"/>
              <a:t>Windows Hyper-V is used in Microsoft-centric deployment environments. Xen/KVM  and others are open-source technologies used in some environments.
All basically work the same way – </a:t>
            </a:r>
            <a:r>
              <a:rPr lang="en-US" dirty="0"/>
              <a:t>they are the application team that creates a SM image</a:t>
            </a:r>
            <a:r>
              <a:rPr dirty="0"/>
              <a:t>, and then that image can be deployed at will to send the app (as long as licensing requirements are met).  Changes to the app can then go to the VM image, which can then be deployed properly.
</a:t>
            </a:r>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is a cost to  virtualization. It's a cost that's worth it, but there is no denying that</a:t>
            </a:r>
            <a:r>
              <a:rPr lang="en-US" dirty="0"/>
              <a:t> </a:t>
            </a:r>
            <a:r>
              <a:rPr dirty="0"/>
              <a:t>there's a cost. Today, we normally think of total cost of ownership. If we need more power,</a:t>
            </a:r>
            <a:r>
              <a:rPr lang="en-US" dirty="0"/>
              <a:t> </a:t>
            </a:r>
            <a:r>
              <a:rPr dirty="0"/>
              <a:t>we can just make ourselves a bit of a bigger instance than what we would ordinarily expect</a:t>
            </a:r>
            <a:r>
              <a:rPr lang="en-US" dirty="0"/>
              <a:t> </a:t>
            </a:r>
            <a:r>
              <a:rPr dirty="0"/>
              <a:t>on bare-metal.
</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a:t>
            </a:r>
            <a:r>
              <a:rPr lang="en-US" b="1" i="1" dirty="0"/>
              <a:t>Instructor Notes:</a:t>
            </a:r>
          </a:p>
          <a:p>
            <a:r>
              <a:rPr lang="en-US" b="0" i="1" dirty="0"/>
              <a:t>Please Refer to the Participant Notes.</a:t>
            </a:r>
            <a:r>
              <a:rPr lang="en-US" dirty="0"/>
              <a:t>
</a:t>
            </a:r>
            <a:r>
              <a:rPr lang="en-US" b="1" dirty="0"/>
              <a:t>Participant Notes:</a:t>
            </a:r>
          </a:p>
          <a:p>
            <a:r>
              <a:rPr lang="en-US" b="0" dirty="0"/>
              <a:t>These are the objectives for the course</a:t>
            </a:r>
          </a:p>
        </p:txBody>
      </p:sp>
    </p:spTree>
    <p:extLst>
      <p:ext uri="{BB962C8B-B14F-4D97-AF65-F5344CB8AC3E}">
        <p14:creationId xmlns:p14="http://schemas.microsoft.com/office/powerpoint/2010/main" val="111972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This image indicates the problem with virtualization. We are virtualizing an entire machine, including the Operating System.
Of course, this has tremendous advantages in some cases. We are isolating our VMs from each other completely. It also allows us to run different OS platforms simultaneously, which is a primary motivator for desktop virtualization, especially on Mac and Linux platforms (to run </a:t>
            </a:r>
            <a:r>
              <a:rPr lang="en-US" dirty="0"/>
              <a:t>W</a:t>
            </a:r>
            <a:r>
              <a:rPr dirty="0"/>
              <a:t>indows apps, for instance).
But most of the time, this is just a waste</a:t>
            </a:r>
            <a:r>
              <a:rPr lang="en-US" dirty="0"/>
              <a:t>. </a:t>
            </a:r>
            <a:r>
              <a:rPr dirty="0"/>
              <a:t>The Host itself has an OS running in order to run, then, each of the guests have an OS as well.</a:t>
            </a:r>
            <a:r>
              <a:rPr lang="en-US" dirty="0"/>
              <a:t> </a:t>
            </a:r>
            <a:r>
              <a:rPr dirty="0"/>
              <a:t>Do we really need to run copies of the OS</a:t>
            </a:r>
            <a:r>
              <a:rPr lang="en-US" dirty="0"/>
              <a:t>?</a:t>
            </a:r>
            <a:r>
              <a:rPr dirty="0"/>
              <a:t>
The solution is often to run the most stripped down, lightweight OS possible in each of the guests.</a:t>
            </a:r>
            <a:r>
              <a:rPr lang="en-US" dirty="0"/>
              <a:t> </a:t>
            </a:r>
            <a:r>
              <a:rPr dirty="0"/>
              <a:t>But why do we need the guest OS in the first place – we already have an OS – the host OS!
The performance is one thing, but what about the time it takes to start?
</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endParaRPr lang="en-US" b="1" i="1" dirty="0"/>
          </a:p>
          <a:p>
            <a:r>
              <a:rPr dirty="0"/>
              <a:t>
</a:t>
            </a:r>
            <a:r>
              <a:rPr b="1" dirty="0"/>
              <a:t>Participant Notes:</a:t>
            </a:r>
            <a:r>
              <a:rPr dirty="0"/>
              <a:t>
Here we introduce containers. Containers are a bit like a VM with no OS. Strictly speaking, the containers DO have some of the OS, but NOT the OS kernel.
In order for this to work, the kernel has to be the same. In the past, this has meant using Linux, but in modern versions of Docker Windows containers are supported as well.
</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compare the similarities and differences between the VM and the Container. The main advantage of the container here is performance.  There’s minimal startup time for a container, and there’s no performance penalty to running on a container.
Note here that the filesystem, libraries, and other dependencies are handled very similarly for containers versus VMs – in both cases</a:t>
            </a:r>
            <a:r>
              <a:rPr lang="en-US" dirty="0"/>
              <a:t>,</a:t>
            </a:r>
            <a:r>
              <a:rPr dirty="0"/>
              <a:t> they are on the guest image rather than on the host.
</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i="1" dirty="0"/>
              <a:t>Please Refer to the Participant Notes.</a:t>
            </a:r>
            <a:r>
              <a:rPr dirty="0"/>
              <a:t>
</a:t>
            </a:r>
            <a:r>
              <a:rPr b="1" dirty="0"/>
              <a:t>Participant Notes:</a:t>
            </a:r>
            <a:r>
              <a:rPr dirty="0"/>
              <a:t>
Containers in some ways resemble package management systems like apt on Ubuntu/</a:t>
            </a:r>
            <a:r>
              <a:rPr dirty="0" err="1"/>
              <a:t>Debian</a:t>
            </a:r>
            <a:r>
              <a:rPr dirty="0"/>
              <a:t> and rpm/yum on </a:t>
            </a:r>
            <a:r>
              <a:rPr dirty="0" err="1"/>
              <a:t>RedHat</a:t>
            </a:r>
            <a:r>
              <a:rPr dirty="0"/>
              <a:t>. In both cases, they are designed to help improve deployment, and are in a sense different solutions to the same problem.
Package Managers, however, can and do have dependency issues, and are generally not suitable for deploying user developed applications across various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i="1" dirty="0"/>
              <a:t>
</a:t>
            </a:r>
          </a:p>
          <a:p>
            <a:r>
              <a:rPr dirty="0"/>
              <a:t>
</a:t>
            </a:r>
            <a:r>
              <a:rPr b="1" dirty="0"/>
              <a:t>Participant Notes:</a:t>
            </a:r>
            <a:r>
              <a:rPr dirty="0"/>
              <a:t>
This slide follows up with the Matrix </a:t>
            </a:r>
            <a:r>
              <a:rPr lang="en-US" dirty="0"/>
              <a:t>f</a:t>
            </a:r>
            <a:r>
              <a:rPr dirty="0"/>
              <a:t>rom </a:t>
            </a:r>
            <a:r>
              <a:rPr lang="en-US" dirty="0"/>
              <a:t>Problem</a:t>
            </a:r>
            <a:r>
              <a:rPr dirty="0"/>
              <a:t>, showing that the same container is able to run on all of our production, test, QA, staging, and development platforms.
</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There are a number of use cases NOT to use containers.</a:t>
            </a:r>
            <a:r>
              <a:rPr lang="en-US" dirty="0"/>
              <a:t> </a:t>
            </a:r>
            <a:r>
              <a:rPr dirty="0"/>
              <a:t>Here is some explanation:
Multiple OS: One of the main use cases for desktop virtualization is to run various Operating Systems</a:t>
            </a:r>
            <a:r>
              <a:rPr lang="en-US" dirty="0"/>
              <a:t>. </a:t>
            </a:r>
            <a:r>
              <a:rPr dirty="0"/>
              <a:t>This can be because, say,</a:t>
            </a:r>
            <a:r>
              <a:rPr lang="en-US" dirty="0"/>
              <a:t> For example, </a:t>
            </a:r>
            <a:r>
              <a:rPr dirty="0"/>
              <a:t>Mac users want to run their favorite </a:t>
            </a:r>
            <a:r>
              <a:rPr lang="en-US" dirty="0"/>
              <a:t>W</a:t>
            </a:r>
            <a:r>
              <a:rPr dirty="0"/>
              <a:t>indows Application, or Windows users want to run something inside of Ubuntu Linux.</a:t>
            </a:r>
            <a:r>
              <a:rPr lang="en-US" dirty="0"/>
              <a:t> </a:t>
            </a:r>
            <a:r>
              <a:rPr dirty="0"/>
              <a:t>Containers don’t help in this regard, because they are mainly about sharing the host kernel. That said, we will see how docker will use a combination of virtualization and containerization on development platforms to allow running containers across different OS platforms.
Kernel Level Isolation. Nothing can beat a VM’s isolation at the kernel level. While it may be more efficient to share a kernel, it means we have to share the same kernel. I</a:t>
            </a:r>
            <a:r>
              <a:rPr lang="en-US" dirty="0"/>
              <a:t>f</a:t>
            </a:r>
            <a:r>
              <a:rPr dirty="0"/>
              <a:t> we want optional kernel modules in one app versus the other, only a VM can do that.
If we want to run privileged code, we can’t do that either in a VM or in a container. Of course, in either case we can certainly run as root, but the results will only be seen inside the container or VM, and not outside.
If we have an application that is tightly coupled to its data, then containers will make life complicated. What does it mean to be tightly coupled?</a:t>
            </a:r>
            <a:r>
              <a:rPr lang="fa-IR" dirty="0"/>
              <a:t> </a:t>
            </a:r>
            <a:r>
              <a:rPr dirty="0"/>
              <a:t>Let’s say, for example, that the application is designed to store data as local files in its run directory.</a:t>
            </a:r>
            <a:r>
              <a:rPr lang="en-US" dirty="0"/>
              <a:t> </a:t>
            </a:r>
            <a:r>
              <a:rPr dirty="0"/>
              <a:t>This is generally a really bad idea, but one that is extremely common.</a:t>
            </a:r>
            <a:r>
              <a:rPr lang="fa-IR" dirty="0"/>
              <a:t> </a:t>
            </a:r>
            <a:r>
              <a:rPr dirty="0"/>
              <a:t>Containers can complicate</a:t>
            </a:r>
            <a:r>
              <a:rPr lang="en-US" dirty="0"/>
              <a:t>d</a:t>
            </a:r>
            <a:r>
              <a:rPr dirty="0"/>
              <a:t> because the app is generally designed to run from an immutable container image.</a:t>
            </a:r>
            <a:r>
              <a:rPr lang="fa-IR" dirty="0"/>
              <a:t> </a:t>
            </a:r>
            <a:r>
              <a:rPr dirty="0"/>
              <a:t>Changes to the state of the application are reserved fro changing the data, which we want in special attachable volumes.
Security: Running untrusted code is not a good use case for containers.</a:t>
            </a:r>
            <a:r>
              <a:rPr lang="en-US" dirty="0"/>
              <a:t> </a:t>
            </a:r>
            <a:r>
              <a:rPr dirty="0"/>
              <a:t>While containers do make it more secure to do so than without the container, code run in the container which involves a kernel exploit will then affect the host kernel, and with it the running kernel for all other containers.</a:t>
            </a:r>
            <a:r>
              <a:rPr lang="fa-IR" dirty="0"/>
              <a:t> </a:t>
            </a:r>
            <a:r>
              <a:rPr dirty="0"/>
              <a:t>On the other hand, an exploit running in a VM can at worst give the attacker control of the kernel within the VM itself, and in most cases will leave the host untouched.
</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r>
              <a:rPr lang="en-US" dirty="0"/>
              <a:t>
</a:t>
            </a:r>
            <a:r>
              <a:rPr lang="en-US" b="0" i="1" dirty="0"/>
              <a:t>Please Refer to the Participant Notes</a:t>
            </a:r>
            <a:r>
              <a:rPr lang="en-US" b="0" dirty="0"/>
              <a:t>.</a:t>
            </a:r>
            <a:r>
              <a:rPr lang="en-US" dirty="0"/>
              <a:t>
</a:t>
            </a:r>
          </a:p>
          <a:p>
            <a:r>
              <a:rPr lang="en-US" dirty="0"/>
              <a:t>
</a:t>
            </a:r>
            <a:r>
              <a:rPr lang="en-US" b="1" dirty="0"/>
              <a:t>Participant Notes:</a:t>
            </a:r>
            <a:r>
              <a:rPr lang="en-US" dirty="0"/>
              <a:t>
There is a long history of container building blocks in Unix systems. It's important for learners to remember that containers didn't come out of thin air, and Docker was by no means the first company to create containers. Docker's ingenuity was mainly to create an attractive, easy-to-use ecosystem for containers.
It's a lot like the relationship between </a:t>
            </a:r>
            <a:r>
              <a:rPr lang="en-US" dirty="0" err="1"/>
              <a:t>git</a:t>
            </a:r>
            <a:r>
              <a:rPr lang="en-US" dirty="0"/>
              <a:t> and GitHub. </a:t>
            </a:r>
            <a:r>
              <a:rPr lang="en-US" dirty="0" err="1"/>
              <a:t>Git</a:t>
            </a:r>
            <a:r>
              <a:rPr lang="en-US" dirty="0"/>
              <a:t> was around long before GitHub, but GitHub created a set of tools and integration that made </a:t>
            </a:r>
            <a:r>
              <a:rPr lang="en-US" dirty="0" err="1"/>
              <a:t>Git</a:t>
            </a:r>
            <a:r>
              <a:rPr lang="en-US" dirty="0"/>
              <a:t> a lot easier to use.
Users should be familiar with "</a:t>
            </a:r>
            <a:r>
              <a:rPr lang="en-US" dirty="0" err="1"/>
              <a:t>chroot</a:t>
            </a:r>
            <a:r>
              <a:rPr lang="en-US" dirty="0"/>
              <a:t>" if they have used Linux. </a:t>
            </a:r>
            <a:r>
              <a:rPr lang="en-US" dirty="0" err="1"/>
              <a:t>chroot</a:t>
            </a:r>
            <a:r>
              <a:rPr lang="en-US" dirty="0"/>
              <a:t> is for filesystem isolation. </a:t>
            </a:r>
            <a:r>
              <a:rPr lang="en-US" dirty="0" err="1"/>
              <a:t>chroot</a:t>
            </a:r>
            <a:r>
              <a:rPr lang="en-US" dirty="0"/>
              <a:t> has been around since forever, and it gives the ability for a process to have a customized, usually restricted view of a filesystem. It does not give users the ability to combine together different filesystems or parts of a filesystem. To do that, you need </a:t>
            </a:r>
            <a:r>
              <a:rPr lang="en-US" dirty="0" err="1"/>
              <a:t>OverlayFS</a:t>
            </a:r>
            <a:r>
              <a:rPr lang="en-US" dirty="0"/>
              <a:t> or a similar tool.
The Jail command only exists in BSD, and interestingly a variation of a BSD jail
is used in Apple's iOS. Each app runs in a "jail", which is why installing
unauthorized Apps is called "jailbreaking." Typically, breaking out of a jail
requires some sort of exploit, it's a bit like gaining root access to a computer.
Jails are good for running code which is not completely trusted, but it's not
as secure as running inside a VM.
Linux namespaces are design for process isolation. This means that we can develop groups of processes, each with their own PIDs, names, etc., and the processes in one group cannot see or communicate with those in another group. It is called namespaces because we can have duplicate PIDs in different groups, and that's OK, similar to namespaces in programming languages like C++ and Java.
</a:t>
            </a:r>
            <a:r>
              <a:rPr lang="en-US" dirty="0" err="1"/>
              <a:t>Cgroups</a:t>
            </a:r>
            <a:r>
              <a:rPr lang="en-US" dirty="0"/>
              <a:t> allow us to do resource isolation. It's a bit like "nice" on steroids, allowing us to be able to much more strictly partition resources such as memory, CPU, I/O devices, much in the same way that we would partition for a VM. However, </a:t>
            </a:r>
            <a:r>
              <a:rPr lang="en-US" dirty="0" err="1"/>
              <a:t>Cgroups</a:t>
            </a:r>
            <a:r>
              <a:rPr lang="en-US" dirty="0"/>
              <a:t> are NOT VMs, just merely a way to control existing process's resources.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451559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lang="en-US" dirty="0"/>
              <a:t>
Linux Containers, or LXC is really the combination of </a:t>
            </a:r>
            <a:r>
              <a:rPr lang="en-US" dirty="0" err="1"/>
              <a:t>chroot</a:t>
            </a:r>
            <a:r>
              <a:rPr lang="en-US" dirty="0"/>
              <a:t>, namespaces, and </a:t>
            </a:r>
            <a:r>
              <a:rPr lang="en-US" dirty="0" err="1"/>
              <a:t>Cgroups</a:t>
            </a:r>
            <a:r>
              <a:rPr lang="en-US" dirty="0"/>
              <a:t>. These three things together make up Linux Containers, which are the Linux replacement for the BSD jail, which does not work on Linux.  As LXC is built into the Linux kernel, there is no need for any customization to make it work in modern Linux.
Since Docker containers were originally built on top of LXC, LXC is a good basis for understanding how Docker works. Since version 1.1 of Docker, all LXC dependencies have been removed, though kernel namespaces and </a:t>
            </a:r>
            <a:r>
              <a:rPr lang="en-US" dirty="0" err="1"/>
              <a:t>Cgroups</a:t>
            </a:r>
            <a:r>
              <a:rPr lang="en-US" dirty="0"/>
              <a:t> are still requirements for Docker.
LXC originally did not use hardware virtualization support at all, and is still not required, strictly speaking for simply containerizing. However, the
VT-x extensions can be useful for process isolation and so are used.
Docker as we know it today could not exist without </a:t>
            </a:r>
            <a:r>
              <a:rPr lang="en-US" dirty="0" err="1"/>
              <a:t>OverlayFS</a:t>
            </a:r>
            <a:r>
              <a:rPr lang="en-US" dirty="0"/>
              <a:t> or </a:t>
            </a:r>
            <a:r>
              <a:rPr lang="en-US" dirty="0" err="1"/>
              <a:t>UnionFS</a:t>
            </a:r>
            <a:r>
              <a:rPr lang="en-US" dirty="0"/>
              <a:t>. That's because the way we layer containers filesystems on top of one another is not possible with </a:t>
            </a:r>
            <a:r>
              <a:rPr lang="en-US" dirty="0" err="1"/>
              <a:t>chroot</a:t>
            </a:r>
            <a:r>
              <a:rPr lang="en-US" dirty="0"/>
              <a:t> alone. </a:t>
            </a:r>
            <a:r>
              <a:rPr lang="en-US" dirty="0" err="1"/>
              <a:t>OverlayFS</a:t>
            </a:r>
            <a:r>
              <a:rPr lang="en-US" dirty="0"/>
              <a:t> or </a:t>
            </a:r>
            <a:r>
              <a:rPr lang="en-US" dirty="0" err="1"/>
              <a:t>UnionFS</a:t>
            </a:r>
            <a:r>
              <a:rPr lang="en-US" dirty="0"/>
              <a:t> allows us to put many filesystems on top for each other to make a virtual filesystem for the container.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134724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r>
              <a:rPr dirty="0"/>
              <a:t>
Docker has become the de-facto standard component for </a:t>
            </a:r>
            <a:r>
              <a:rPr lang="en-US" dirty="0"/>
              <a:t>containers</a:t>
            </a:r>
            <a:r>
              <a:rPr dirty="0"/>
              <a:t>. Interestingly,</a:t>
            </a:r>
            <a:r>
              <a:rPr lang="en-US" dirty="0"/>
              <a:t> </a:t>
            </a:r>
            <a:r>
              <a:rPr dirty="0"/>
              <a:t>prior to Docker's release, container management systems like Mesos and Kubernetes used other container formats.</a:t>
            </a:r>
            <a:r>
              <a:rPr lang="en-US" dirty="0"/>
              <a:t> </a:t>
            </a:r>
            <a:r>
              <a:rPr dirty="0"/>
              <a:t>However, given Docker's popularity most of the </a:t>
            </a:r>
            <a:r>
              <a:rPr lang="en-US" dirty="0"/>
              <a:t> </a:t>
            </a:r>
            <a:r>
              <a:rPr dirty="0"/>
              <a:t>toolchains has converted to </a:t>
            </a:r>
            <a:r>
              <a:rPr lang="en-US" dirty="0"/>
              <a:t>D</a:t>
            </a:r>
            <a:r>
              <a:rPr dirty="0"/>
              <a:t>ocker.
It's important to note that Docker relies on standard Linux kernel features in order to perform what it does, the same features that are done by LXC.
Docker's main contribution has been its container format, which is now the standard. Docker containers are also storable via Docker Hub or other Docker</a:t>
            </a:r>
            <a:r>
              <a:rPr lang="en-US" dirty="0"/>
              <a:t> </a:t>
            </a:r>
            <a:r>
              <a:rPr dirty="0"/>
              <a:t>repositories.
Docker's developer toolchain is its other main contribution. Docker's tools</a:t>
            </a:r>
            <a:r>
              <a:rPr lang="en-US" dirty="0"/>
              <a:t> </a:t>
            </a:r>
            <a:r>
              <a:rPr dirty="0"/>
              <a:t>allow users to very easily create new containers using its </a:t>
            </a:r>
            <a:r>
              <a:rPr dirty="0" err="1"/>
              <a:t>Dockerfile</a:t>
            </a:r>
            <a:r>
              <a:rPr dirty="0"/>
              <a:t> format,</a:t>
            </a:r>
            <a:r>
              <a:rPr lang="en-US" dirty="0"/>
              <a:t> </a:t>
            </a:r>
            <a:r>
              <a:rPr dirty="0"/>
              <a:t>which is intentionally similar to </a:t>
            </a:r>
            <a:r>
              <a:rPr dirty="0" err="1"/>
              <a:t>Makefiles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Docker's name is almost synonymous with containers. While arguably Docker's contribution is not the largest or the most significant to the container ecosystem, it is the one that is closest to the developer -- as the developer relies on Docker tools to create container application images.</a:t>
            </a:r>
          </a:p>
          <a:p>
            <a:endParaRPr lang="en-US" b="0" dirty="0"/>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36</a:t>
            </a:fld>
            <a:endParaRPr lang="en-US" dirty="0"/>
          </a:p>
        </p:txBody>
      </p:sp>
    </p:spTree>
    <p:extLst>
      <p:ext uri="{BB962C8B-B14F-4D97-AF65-F5344CB8AC3E}">
        <p14:creationId xmlns:p14="http://schemas.microsoft.com/office/powerpoint/2010/main" val="248304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i="1" dirty="0"/>
              <a:t>Please Refer to the Participant Note.</a:t>
            </a:r>
            <a:r>
              <a:rPr dirty="0"/>
              <a:t>
</a:t>
            </a:r>
            <a:r>
              <a:rPr b="1" dirty="0"/>
              <a:t>Participant Notes:</a:t>
            </a:r>
            <a:r>
              <a:rPr dirty="0"/>
              <a:t>
We are introducing the problem of deployment. The problem here</a:t>
            </a:r>
            <a:r>
              <a:rPr lang="en-US" dirty="0"/>
              <a:t> </a:t>
            </a:r>
            <a:r>
              <a:rPr dirty="0"/>
              <a:t>is that as an application is far more than just code.</a:t>
            </a:r>
            <a:r>
              <a:rPr lang="en-US" dirty="0"/>
              <a:t> The c</a:t>
            </a:r>
            <a:r>
              <a:rPr dirty="0"/>
              <a:t>ode is</a:t>
            </a:r>
            <a:r>
              <a:rPr lang="en-US" dirty="0"/>
              <a:t> </a:t>
            </a:r>
            <a:r>
              <a:rPr dirty="0"/>
              <a:t>one small part of an application.
We are introducing the "It worked on my computer" problem</a:t>
            </a:r>
            <a:r>
              <a:rPr lang="en-US" dirty="0"/>
              <a:t>. </a:t>
            </a:r>
            <a:r>
              <a:rPr dirty="0"/>
              <a:t>VMs</a:t>
            </a:r>
            <a:r>
              <a:rPr lang="en-US" dirty="0"/>
              <a:t> </a:t>
            </a:r>
            <a:r>
              <a:rPr dirty="0"/>
              <a:t>are one way to solve that problem, and Containers are another.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It's important to understand how containers work. They generally use the host kernel. We say generally because in fact on non-Linux platforms the kernel is usually virtualized.</a:t>
            </a:r>
          </a:p>
          <a:p>
            <a:r>
              <a:rPr lang="en-US" sz="1200" kern="1200" dirty="0">
                <a:solidFill>
                  <a:schemeClr val="tx1"/>
                </a:solidFill>
                <a:effectLst/>
                <a:latin typeface="+mn-lt"/>
                <a:ea typeface="+mn-ea"/>
                <a:cs typeface="+mn-cs"/>
              </a:rPr>
              <a:t>The situation is a little complicated when it comes to Windows, because there are multiple incompatible Windows kernels for various flavors of Windows. Because of that, most Windows "Native" containers run in virtualized mode except in production.</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2739698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i="1" dirty="0"/>
              <a:t>Please Refer to the Participant Notes.</a:t>
            </a:r>
            <a:r>
              <a:rPr dirty="0"/>
              <a:t>
</a:t>
            </a:r>
            <a:r>
              <a:rPr b="1" dirty="0"/>
              <a:t>Participant Notes:</a:t>
            </a:r>
            <a:r>
              <a:rPr dirty="0"/>
              <a:t>
Docker for Windows has fairly steep requirements.
Why does Docker require Hyper-V?  Because all containers on Windows require virtualization. Even windows containers require virtualization because those containers require Windows Server kernels which are different from Windows 10 (client) kernels.
Hyper-V does not run on Windows Home versions (most consumer-grade windows machines). So, Docker for Windows will not run on those versions either.  One needs a Windows Professional.
Hyper-V will require that Virtualization extensions be turned on in the BIOS. Typically, from the factory these are turned off on client machines for security reasons, as some exploits have targeted these instruction sets.
Docker Toolbox can be used together with Oracle </a:t>
            </a:r>
            <a:r>
              <a:rPr dirty="0" err="1"/>
              <a:t>VirtualBox</a:t>
            </a:r>
            <a:r>
              <a:rPr dirty="0"/>
              <a:t> to run Docker containers on older versions of windows such as 8.1 or 7 or on Home versions of Windows 10.  However, it’s a pretty painful developer experience, so it’s not recommended.
</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slides shows the relative use cases of various use cases on Windows. Docker realizes that Windows is its most common platform for development, even for applications that will not be deployed on Windows. Because of this, the Windows platform has the richest number of options. Windows users need to choose between developing "native" Windows server containers or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 containers. The advantage of the native containers is that there is minimal delay in starting a native container, similar to what one would expect on Linux platforms.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Native Windows Containers are not all that common at this time, but Microsoft is pushing them because they realize that the Windows platform needs to be have this capability to continue to be relevant as a server-side platform.</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2695510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slides shows the relative use cases of various use cases on Windows. Docker realizes that Windows is its most common platform for development, even for applications that will not be deployed on Windows. Because of this, the Windows platform has the richest number of options. Windows users need to choose between developing "native" Windows server containers or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 containers. The advantage of the native containers is that there is minimal delay in starting a native container, similar to what one would expect on Linux platforms.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dirty="0"/>
          </a:p>
        </p:txBody>
      </p:sp>
    </p:spTree>
    <p:extLst>
      <p:ext uri="{BB962C8B-B14F-4D97-AF65-F5344CB8AC3E}">
        <p14:creationId xmlns:p14="http://schemas.microsoft.com/office/powerpoint/2010/main" val="2545558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Apple is an extremely popular platform for development, so it comes as no surprise that Docker has versions for this platform. As Apple has no real presence in the data center, it is strictly for development.</a:t>
            </a:r>
          </a:p>
          <a:p>
            <a:r>
              <a:rPr lang="en-US" sz="1200" kern="1200" dirty="0">
                <a:solidFill>
                  <a:schemeClr val="tx1"/>
                </a:solidFill>
                <a:effectLst/>
                <a:latin typeface="+mn-lt"/>
                <a:ea typeface="+mn-ea"/>
                <a:cs typeface="+mn-cs"/>
              </a:rPr>
              <a:t>While it's often thought that Apple is built on top of Unix, it has chosen BSD Unix as its base, which is not compatible with the Linux Kernel. So, like Windows, Mac users must run in a VM, though unlike Windows, all modern Mac systems are capable of running virtualization without any special actions.</a:t>
            </a:r>
          </a:p>
          <a:p>
            <a:r>
              <a:rPr lang="en-US" sz="1200" kern="1200" dirty="0">
                <a:solidFill>
                  <a:schemeClr val="tx1"/>
                </a:solidFill>
                <a:effectLst/>
                <a:latin typeface="+mn-lt"/>
                <a:ea typeface="+mn-ea"/>
                <a:cs typeface="+mn-cs"/>
              </a:rPr>
              <a:t>There is no way to run "native" Windows containers on Mac, except for in a VM. This isn't a common use case.</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41</a:t>
            </a:fld>
            <a:endParaRPr lang="en-US" dirty="0"/>
          </a:p>
        </p:txBody>
      </p:sp>
    </p:spTree>
    <p:extLst>
      <p:ext uri="{BB962C8B-B14F-4D97-AF65-F5344CB8AC3E}">
        <p14:creationId xmlns:p14="http://schemas.microsoft.com/office/powerpoint/2010/main" val="3331023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2036093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43</a:t>
            </a:fld>
            <a:endParaRPr lang="en-US" dirty="0"/>
          </a:p>
        </p:txBody>
      </p:sp>
    </p:spTree>
    <p:extLst>
      <p:ext uri="{BB962C8B-B14F-4D97-AF65-F5344CB8AC3E}">
        <p14:creationId xmlns:p14="http://schemas.microsoft.com/office/powerpoint/2010/main" val="945903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If Docker's container image format is its first great contribution, Docker Hub and similar container registries are the second. The fact that users can share and get container images from Docker Hub is a huge catalyst to containers, as it allows code to be shared across multiple teams. More importantly, it means there's no reason to re-invent the wheel. In fact, Docker Hub is designed to minimize re-invention of any kind.</a:t>
            </a:r>
          </a:p>
          <a:p>
            <a:r>
              <a:rPr lang="en-US" sz="1200" kern="1200" dirty="0">
                <a:solidFill>
                  <a:schemeClr val="tx1"/>
                </a:solidFill>
                <a:effectLst/>
                <a:latin typeface="+mn-lt"/>
                <a:ea typeface="+mn-ea"/>
                <a:cs typeface="+mn-cs"/>
              </a:rPr>
              <a:t>We will see later how Docker's build process allows us to leverage other people's work.</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44</a:t>
            </a:fld>
            <a:endParaRPr lang="en-US" dirty="0"/>
          </a:p>
        </p:txBody>
      </p:sp>
    </p:spTree>
    <p:extLst>
      <p:ext uri="{BB962C8B-B14F-4D97-AF65-F5344CB8AC3E}">
        <p14:creationId xmlns:p14="http://schemas.microsoft.com/office/powerpoint/2010/main" val="2119136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Corporate environments invariably have Docker Hub blocked, much like Maven repository coordinate and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itself. Because of this, companies are able to use private container registries. In fact, this is encouraged in Docker and rarely will someone attempt to put something out on public Docker Hub unless there is a very good reason to do so.</a:t>
            </a:r>
          </a:p>
          <a:p>
            <a:r>
              <a:rPr lang="en-US" sz="1200" kern="1200" dirty="0">
                <a:solidFill>
                  <a:schemeClr val="tx1"/>
                </a:solidFill>
                <a:effectLst/>
                <a:latin typeface="+mn-lt"/>
                <a:ea typeface="+mn-ea"/>
                <a:cs typeface="+mn-cs"/>
              </a:rPr>
              <a:t>The doesn't mean that one can't use Docker Hub. If you want to start with, say, a basic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image, using something from Docker Hub as a start makes a lot of sense.</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4212414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Anyone who has used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will find the Docker syntax easy to remember. Instead of using a copy of the source code repository, Docker will store the binary container image (usually a hash) in a local place on the user's hard drive.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1119402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i="1" dirty="0"/>
              <a:t>
</a:t>
            </a:r>
            <a:r>
              <a:rPr b="1" i="1" dirty="0"/>
              <a:t>Instructor Notes:</a:t>
            </a:r>
            <a:endParaRPr lang="en-US" b="1" i="1" dirty="0"/>
          </a:p>
          <a:p>
            <a:r>
              <a:rPr lang="en-US" b="0" i="1" dirty="0"/>
              <a:t>Please Refer to the Participant Notes.</a:t>
            </a:r>
            <a:r>
              <a:rPr dirty="0"/>
              <a:t>
</a:t>
            </a:r>
            <a:r>
              <a:rPr b="1" dirty="0"/>
              <a:t>Participant Notes:</a:t>
            </a:r>
            <a:r>
              <a:rPr dirty="0"/>
              <a:t>
Setting up the environment right usually results in problems. Developers</a:t>
            </a:r>
            <a:r>
              <a:rPr lang="en-US" dirty="0"/>
              <a:t> </a:t>
            </a:r>
            <a:r>
              <a:rPr dirty="0"/>
              <a:t>have implicit dependencies on libraries, versions, </a:t>
            </a:r>
            <a:r>
              <a:rPr lang="en-US" dirty="0"/>
              <a:t>etc.</a:t>
            </a:r>
            <a:r>
              <a:rPr dirty="0"/>
              <a:t> that are hidden.
It's often very difficult to figure out what these dependencies are.
Take, for example, a python application.</a:t>
            </a:r>
            <a:r>
              <a:rPr lang="en-US" dirty="0"/>
              <a:t> </a:t>
            </a:r>
            <a:r>
              <a:rPr dirty="0"/>
              <a:t>The developer has already installed</a:t>
            </a:r>
            <a:r>
              <a:rPr lang="en-US" dirty="0"/>
              <a:t> </a:t>
            </a:r>
            <a:r>
              <a:rPr dirty="0"/>
              <a:t>dozens of packages for other apps.</a:t>
            </a:r>
            <a:r>
              <a:rPr lang="en-US" dirty="0"/>
              <a:t> </a:t>
            </a:r>
            <a:r>
              <a:rPr dirty="0"/>
              <a:t>So, this app "just works" because</a:t>
            </a:r>
            <a:r>
              <a:rPr lang="en-US" dirty="0"/>
              <a:t> </a:t>
            </a:r>
            <a:r>
              <a:rPr dirty="0"/>
              <a:t>the</a:t>
            </a:r>
            <a:r>
              <a:rPr lang="en-US" dirty="0"/>
              <a:t> </a:t>
            </a:r>
            <a:r>
              <a:rPr dirty="0"/>
              <a:t>developer has certain assumptions.
On a server, those assumptions won't apply, and the app fails to run. Developers are famous for insisting that "It worked on my computer!"
</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ls" will show all the containers that you currently have. Note that you may see containers show up that aren't in fact directly being used. That's because the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pull will recursively bring down containers and store them.</a:t>
            </a:r>
          </a:p>
          <a:p>
            <a:r>
              <a:rPr lang="en-US" sz="1200" kern="1200" dirty="0">
                <a:solidFill>
                  <a:schemeClr val="tx1"/>
                </a:solidFill>
                <a:effectLst/>
                <a:latin typeface="+mn-lt"/>
                <a:ea typeface="+mn-ea"/>
                <a:cs typeface="+mn-cs"/>
              </a:rPr>
              <a:t>Note that every time you start a container, you will continue to see that container in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ls. Do not be alarmed, because only the differences between the original image and the stopped container will be stored.</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2159284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Docker containers can be started with "run" -- this is because it's better to look at running a container as more like an app than a VM.</a:t>
            </a:r>
          </a:p>
          <a:p>
            <a:r>
              <a:rPr lang="en-US" sz="1200" kern="1200" dirty="0">
                <a:solidFill>
                  <a:schemeClr val="tx1"/>
                </a:solidFill>
                <a:effectLst/>
                <a:latin typeface="+mn-lt"/>
                <a:ea typeface="+mn-ea"/>
                <a:cs typeface="+mn-cs"/>
              </a:rPr>
              <a:t>Alpine is extremely popular as mini-sized Linux to start containers. While running with a starter like </a:t>
            </a:r>
            <a:r>
              <a:rPr lang="en-US" sz="1200" kern="1200" dirty="0" err="1">
                <a:solidFill>
                  <a:schemeClr val="tx1"/>
                </a:solidFill>
                <a:effectLst/>
                <a:latin typeface="+mn-lt"/>
                <a:ea typeface="+mn-ea"/>
                <a:cs typeface="+mn-cs"/>
              </a:rPr>
              <a:t>ubuntu</a:t>
            </a:r>
            <a:r>
              <a:rPr lang="en-US" sz="1200" kern="1200" dirty="0">
                <a:solidFill>
                  <a:schemeClr val="tx1"/>
                </a:solidFill>
                <a:effectLst/>
                <a:latin typeface="+mn-lt"/>
                <a:ea typeface="+mn-ea"/>
                <a:cs typeface="+mn-cs"/>
              </a:rPr>
              <a:t> certainly gives a lot more power plus the familiarity with ordinary tools like "bash", alpine is great when all we really need is just enough of an OS to run our application.</a:t>
            </a:r>
          </a:p>
          <a:p>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3685569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Many users ask how to "</a:t>
            </a:r>
            <a:r>
              <a:rPr lang="en-US" sz="1200" kern="1200" dirty="0" err="1">
                <a:solidFill>
                  <a:schemeClr val="tx1"/>
                </a:solidFill>
                <a:effectLst/>
                <a:latin typeface="+mn-lt"/>
                <a:ea typeface="+mn-ea"/>
                <a:cs typeface="+mn-cs"/>
              </a:rPr>
              <a:t>ssh</a:t>
            </a:r>
            <a:r>
              <a:rPr lang="en-US" sz="1200" kern="1200" dirty="0">
                <a:solidFill>
                  <a:schemeClr val="tx1"/>
                </a:solidFill>
                <a:effectLst/>
                <a:latin typeface="+mn-lt"/>
                <a:ea typeface="+mn-ea"/>
                <a:cs typeface="+mn-cs"/>
              </a:rPr>
              <a:t>" to the container. This isn't typically how we accomplish this, instead, what we do is to attach our terminal to the container.</a:t>
            </a:r>
          </a:p>
          <a:p>
            <a:r>
              <a:rPr lang="en-US" sz="1200" kern="1200" dirty="0">
                <a:solidFill>
                  <a:schemeClr val="tx1"/>
                </a:solidFill>
                <a:effectLst/>
                <a:latin typeface="+mn-lt"/>
                <a:ea typeface="+mn-ea"/>
                <a:cs typeface="+mn-cs"/>
              </a:rPr>
              <a:t>Some containers we probably want to automatically stop when we are not longer using the container. This depends a lot of the use case. If the container is more of background service, then we probably do not want to do this. However, if it is an interactive application then this is not a bad idea.</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1858149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r>
              <a:rPr lang="en-US" sz="1200" kern="1200" dirty="0">
                <a:solidFill>
                  <a:schemeClr val="tx1"/>
                </a:solidFill>
                <a:effectLst/>
                <a:latin typeface="+mn-lt"/>
                <a:ea typeface="+mn-ea"/>
                <a:cs typeface="+mn-cs"/>
              </a:rPr>
              <a:t>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is a good way to clean up and de-clutter our container registry. That said, one should not expect to save lots of space by running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because even larger container images are stored in the base repository, and deleing our derived images from these will not save an extraordinary amount of space.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Remember, Docker overlays changes from one filesystem to the next, so only the changes will be removed.</a:t>
            </a:r>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51</a:t>
            </a:fld>
            <a:endParaRPr lang="en-US" dirty="0"/>
          </a:p>
        </p:txBody>
      </p:sp>
    </p:spTree>
    <p:extLst>
      <p:ext uri="{BB962C8B-B14F-4D97-AF65-F5344CB8AC3E}">
        <p14:creationId xmlns:p14="http://schemas.microsoft.com/office/powerpoint/2010/main" val="3966302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r>
              <a:rPr lang="en-US" sz="1200" kern="1200" dirty="0">
                <a:solidFill>
                  <a:schemeClr val="tx1"/>
                </a:solidFill>
                <a:effectLst/>
                <a:latin typeface="+mn-lt"/>
                <a:ea typeface="+mn-ea"/>
                <a:cs typeface="+mn-cs"/>
              </a:rPr>
              <a:t>We differentiate between the container image and the container instance. The image is not going to be directly deleted this way, but the instance will be.</a:t>
            </a:r>
          </a:p>
          <a:p>
            <a:r>
              <a:rPr lang="en-US" sz="1200" kern="1200" dirty="0">
                <a:solidFill>
                  <a:schemeClr val="tx1"/>
                </a:solidFill>
                <a:effectLst/>
                <a:latin typeface="+mn-lt"/>
                <a:ea typeface="+mn-ea"/>
                <a:cs typeface="+mn-cs"/>
              </a:rPr>
              <a:t>Knowing the difference between instance and image is extremely important.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52</a:t>
            </a:fld>
            <a:endParaRPr lang="en-US" dirty="0"/>
          </a:p>
        </p:txBody>
      </p:sp>
    </p:spTree>
    <p:extLst>
      <p:ext uri="{BB962C8B-B14F-4D97-AF65-F5344CB8AC3E}">
        <p14:creationId xmlns:p14="http://schemas.microsoft.com/office/powerpoint/2010/main" val="1267692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1409284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54</a:t>
            </a:fld>
            <a:endParaRPr lang="en-US" dirty="0"/>
          </a:p>
        </p:txBody>
      </p:sp>
    </p:spTree>
    <p:extLst>
      <p:ext uri="{BB962C8B-B14F-4D97-AF65-F5344CB8AC3E}">
        <p14:creationId xmlns:p14="http://schemas.microsoft.com/office/powerpoint/2010/main" val="300570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1043024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56</a:t>
            </a:fld>
            <a:endParaRPr lang="en-US" dirty="0"/>
          </a:p>
        </p:txBody>
      </p:sp>
    </p:spTree>
    <p:extLst>
      <p:ext uri="{BB962C8B-B14F-4D97-AF65-F5344CB8AC3E}">
        <p14:creationId xmlns:p14="http://schemas.microsoft.com/office/powerpoint/2010/main" val="2017821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57</a:t>
            </a:fld>
            <a:endParaRPr lang="en-US" dirty="0"/>
          </a:p>
        </p:txBody>
      </p:sp>
    </p:spTree>
    <p:extLst>
      <p:ext uri="{BB962C8B-B14F-4D97-AF65-F5344CB8AC3E}">
        <p14:creationId xmlns:p14="http://schemas.microsoft.com/office/powerpoint/2010/main" val="416245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dirty="0"/>
              <a:t>
</a:t>
            </a:r>
            <a:r>
              <a:rPr lang="en-US" b="0" i="1" dirty="0"/>
              <a:t>Please Refer to the Participant Notes.</a:t>
            </a:r>
            <a:r>
              <a:rPr lang="en-US" dirty="0"/>
              <a:t>
</a:t>
            </a:r>
          </a:p>
          <a:p>
            <a:r>
              <a:rPr dirty="0"/>
              <a:t>
</a:t>
            </a:r>
            <a:r>
              <a:rPr b="1" i="0" dirty="0"/>
              <a:t>Participant Notes:</a:t>
            </a:r>
            <a:r>
              <a:rPr dirty="0"/>
              <a:t>
Once we fix our problems, we’re by no means done.</a:t>
            </a:r>
            <a:r>
              <a:rPr lang="en-US" dirty="0"/>
              <a:t> </a:t>
            </a:r>
            <a:r>
              <a:rPr dirty="0"/>
              <a:t>Changes that happen can affect our application. If we install something else on the same server, it can break our application. The problem is that there is no isolation. One app on the server will affect others on the server.
We often have to walk on tiptoes on our server to make sure that we don’t break something else. Hosting two apps on the same server is a non-starter.
The old Java maxim “Write Once, Run Anywhere” doesn’t really work.</a:t>
            </a:r>
            <a:r>
              <a:rPr lang="en-US" dirty="0"/>
              <a:t> </a:t>
            </a:r>
            <a:r>
              <a:rPr dirty="0"/>
              <a:t>Because, the Java app itself may run anywhere, but there’s so much else that comes into play that will either allow or prevent the app from working.
</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58</a:t>
            </a:fld>
            <a:endParaRPr lang="en-US" dirty="0"/>
          </a:p>
        </p:txBody>
      </p:sp>
    </p:spTree>
    <p:extLst>
      <p:ext uri="{BB962C8B-B14F-4D97-AF65-F5344CB8AC3E}">
        <p14:creationId xmlns:p14="http://schemas.microsoft.com/office/powerpoint/2010/main" val="2736065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59</a:t>
            </a:fld>
            <a:endParaRPr lang="en-US" dirty="0"/>
          </a:p>
        </p:txBody>
      </p:sp>
    </p:spTree>
    <p:extLst>
      <p:ext uri="{BB962C8B-B14F-4D97-AF65-F5344CB8AC3E}">
        <p14:creationId xmlns:p14="http://schemas.microsoft.com/office/powerpoint/2010/main" val="950882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a:p>
            <a:endParaRPr lang="en-US" b="1" i="0" baseline="0" dirty="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588900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62</a:t>
            </a:fld>
            <a:endParaRPr lang="en-US" dirty="0"/>
          </a:p>
        </p:txBody>
      </p:sp>
    </p:spTree>
    <p:extLst>
      <p:ext uri="{BB962C8B-B14F-4D97-AF65-F5344CB8AC3E}">
        <p14:creationId xmlns:p14="http://schemas.microsoft.com/office/powerpoint/2010/main" val="12222187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63</a:t>
            </a:fld>
            <a:endParaRPr lang="en-US" dirty="0"/>
          </a:p>
        </p:txBody>
      </p:sp>
    </p:spTree>
    <p:extLst>
      <p:ext uri="{BB962C8B-B14F-4D97-AF65-F5344CB8AC3E}">
        <p14:creationId xmlns:p14="http://schemas.microsoft.com/office/powerpoint/2010/main" val="1463083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65</a:t>
            </a:fld>
            <a:endParaRPr lang="en-US" dirty="0"/>
          </a:p>
        </p:txBody>
      </p:sp>
    </p:spTree>
    <p:extLst>
      <p:ext uri="{BB962C8B-B14F-4D97-AF65-F5344CB8AC3E}">
        <p14:creationId xmlns:p14="http://schemas.microsoft.com/office/powerpoint/2010/main" val="8458373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66</a:t>
            </a:fld>
            <a:endParaRPr lang="en-US" dirty="0"/>
          </a:p>
        </p:txBody>
      </p:sp>
    </p:spTree>
    <p:extLst>
      <p:ext uri="{BB962C8B-B14F-4D97-AF65-F5344CB8AC3E}">
        <p14:creationId xmlns:p14="http://schemas.microsoft.com/office/powerpoint/2010/main" val="1672387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67</a:t>
            </a:fld>
            <a:endParaRPr lang="en-US" dirty="0"/>
          </a:p>
        </p:txBody>
      </p:sp>
    </p:spTree>
    <p:extLst>
      <p:ext uri="{BB962C8B-B14F-4D97-AF65-F5344CB8AC3E}">
        <p14:creationId xmlns:p14="http://schemas.microsoft.com/office/powerpoint/2010/main" val="27378704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68</a:t>
            </a:fld>
            <a:endParaRPr lang="en-US" dirty="0"/>
          </a:p>
        </p:txBody>
      </p:sp>
    </p:spTree>
    <p:extLst>
      <p:ext uri="{BB962C8B-B14F-4D97-AF65-F5344CB8AC3E}">
        <p14:creationId xmlns:p14="http://schemas.microsoft.com/office/powerpoint/2010/main" val="3008159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71</a:t>
            </a:fld>
            <a:endParaRPr lang="en-US" dirty="0"/>
          </a:p>
        </p:txBody>
      </p:sp>
    </p:spTree>
    <p:extLst>
      <p:ext uri="{BB962C8B-B14F-4D97-AF65-F5344CB8AC3E}">
        <p14:creationId xmlns:p14="http://schemas.microsoft.com/office/powerpoint/2010/main" val="240804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Here we come to the point where our deployment environment can take on a life</a:t>
            </a:r>
            <a:r>
              <a:rPr lang="en-US" dirty="0"/>
              <a:t> </a:t>
            </a:r>
            <a:r>
              <a:rPr dirty="0"/>
              <a:t>of its own, so we can get to a "but it worked on my server!" kind of mentality.
This makes it very difficult for us to move servers, especially if that server</a:t>
            </a:r>
            <a:r>
              <a:rPr lang="en-US" dirty="0"/>
              <a:t> </a:t>
            </a:r>
            <a:r>
              <a:rPr dirty="0"/>
              <a:t>is different in any way from the original one.
Some will rightly point out that this is the basic problem that VMs are trying</a:t>
            </a:r>
            <a:r>
              <a:rPr lang="en-US" dirty="0"/>
              <a:t> </a:t>
            </a:r>
            <a:r>
              <a:rPr dirty="0"/>
              <a:t>to solve, and, indeed, VMs are a reasonable solution to this.
</a:t>
            </a:r>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72</a:t>
            </a:fld>
            <a:endParaRPr lang="en-US" dirty="0"/>
          </a:p>
        </p:txBody>
      </p:sp>
    </p:spTree>
    <p:extLst>
      <p:ext uri="{BB962C8B-B14F-4D97-AF65-F5344CB8AC3E}">
        <p14:creationId xmlns:p14="http://schemas.microsoft.com/office/powerpoint/2010/main" val="3705513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73</a:t>
            </a:fld>
            <a:endParaRPr lang="en-US" dirty="0"/>
          </a:p>
        </p:txBody>
      </p:sp>
    </p:spTree>
    <p:extLst>
      <p:ext uri="{BB962C8B-B14F-4D97-AF65-F5344CB8AC3E}">
        <p14:creationId xmlns:p14="http://schemas.microsoft.com/office/powerpoint/2010/main" val="1571156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74</a:t>
            </a:fld>
            <a:endParaRPr lang="en-US" dirty="0"/>
          </a:p>
        </p:txBody>
      </p:sp>
    </p:spTree>
    <p:extLst>
      <p:ext uri="{BB962C8B-B14F-4D97-AF65-F5344CB8AC3E}">
        <p14:creationId xmlns:p14="http://schemas.microsoft.com/office/powerpoint/2010/main" val="1487997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75</a:t>
            </a:fld>
            <a:endParaRPr lang="en-US" dirty="0"/>
          </a:p>
        </p:txBody>
      </p:sp>
    </p:spTree>
    <p:extLst>
      <p:ext uri="{BB962C8B-B14F-4D97-AF65-F5344CB8AC3E}">
        <p14:creationId xmlns:p14="http://schemas.microsoft.com/office/powerpoint/2010/main" val="40610005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76</a:t>
            </a:fld>
            <a:endParaRPr lang="en-US" dirty="0"/>
          </a:p>
        </p:txBody>
      </p:sp>
    </p:spTree>
    <p:extLst>
      <p:ext uri="{BB962C8B-B14F-4D97-AF65-F5344CB8AC3E}">
        <p14:creationId xmlns:p14="http://schemas.microsoft.com/office/powerpoint/2010/main" val="942131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77</a:t>
            </a:fld>
            <a:endParaRPr lang="en-US" dirty="0"/>
          </a:p>
        </p:txBody>
      </p:sp>
    </p:spTree>
    <p:extLst>
      <p:ext uri="{BB962C8B-B14F-4D97-AF65-F5344CB8AC3E}">
        <p14:creationId xmlns:p14="http://schemas.microsoft.com/office/powerpoint/2010/main" val="35555406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78</a:t>
            </a:fld>
            <a:endParaRPr lang="en-US" dirty="0"/>
          </a:p>
        </p:txBody>
      </p:sp>
    </p:spTree>
    <p:extLst>
      <p:ext uri="{BB962C8B-B14F-4D97-AF65-F5344CB8AC3E}">
        <p14:creationId xmlns:p14="http://schemas.microsoft.com/office/powerpoint/2010/main" val="23758154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i="1" dirty="0"/>
              <a:t>
</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79</a:t>
            </a:fld>
            <a:endParaRPr lang="en-US" dirty="0"/>
          </a:p>
        </p:txBody>
      </p:sp>
    </p:spTree>
    <p:extLst>
      <p:ext uri="{BB962C8B-B14F-4D97-AF65-F5344CB8AC3E}">
        <p14:creationId xmlns:p14="http://schemas.microsoft.com/office/powerpoint/2010/main" val="19824203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80</a:t>
            </a:fld>
            <a:endParaRPr lang="en-US" dirty="0"/>
          </a:p>
        </p:txBody>
      </p:sp>
    </p:spTree>
    <p:extLst>
      <p:ext uri="{BB962C8B-B14F-4D97-AF65-F5344CB8AC3E}">
        <p14:creationId xmlns:p14="http://schemas.microsoft.com/office/powerpoint/2010/main" val="33828283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Cloud is yet another configuration compared to on-prem. How will that affect</a:t>
            </a:r>
            <a:r>
              <a:rPr lang="en-US" dirty="0"/>
              <a:t> </a:t>
            </a:r>
            <a:r>
              <a:rPr dirty="0"/>
              <a:t>things? Likely, it will involve even more firefighting.
</a:t>
            </a:r>
          </a:p>
        </p:txBody>
      </p:sp>
      <p:sp>
        <p:nvSpPr>
          <p:cNvPr id="4" name="Slide Number Placeholder 3"/>
          <p:cNvSpPr>
            <a:spLocks noGrp="1"/>
          </p:cNvSpPr>
          <p:nvPr>
            <p:ph type="sldNum" sz="quarter" idx="5"/>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
</a:t>
            </a:r>
            <a:r>
              <a:rPr lang="en-US" b="1" i="1" dirty="0"/>
              <a:t>Instructor Notes:</a:t>
            </a:r>
          </a:p>
          <a:p>
            <a:r>
              <a:rPr lang="en-US" b="0" i="1" dirty="0"/>
              <a:t>Please Refer to the Participant Notes</a:t>
            </a:r>
            <a:r>
              <a:rPr lang="en-US" b="0" dirty="0"/>
              <a:t>.</a:t>
            </a:r>
            <a:r>
              <a:rPr lang="en-US" dirty="0"/>
              <a:t>
</a:t>
            </a:r>
            <a:r>
              <a:rPr lang="en-US" b="1" dirty="0"/>
              <a:t>Participant Notes:</a:t>
            </a:r>
          </a:p>
          <a:p>
            <a:endParaRPr lang="en-US" b="0" dirty="0"/>
          </a:p>
        </p:txBody>
      </p:sp>
      <p:sp>
        <p:nvSpPr>
          <p:cNvPr id="4" name="Slide Number Placeholder 3"/>
          <p:cNvSpPr>
            <a:spLocks noGrp="1"/>
          </p:cNvSpPr>
          <p:nvPr>
            <p:ph type="sldNum" sz="quarter" idx="5"/>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a:p>
            <a:endParaRPr lang="en-US" b="1" i="0" baseline="0" dirty="0">
              <a:latin typeface="Arial" pitchFamily="34" charset="0"/>
              <a:ea typeface="MS PGothic" pitchFamily="34" charset="-128"/>
              <a:cs typeface="Arial" pitchFamily="34" charset="0"/>
            </a:endParaRPr>
          </a:p>
        </p:txBody>
      </p:sp>
    </p:spTree>
    <p:extLst>
      <p:ext uri="{BB962C8B-B14F-4D97-AF65-F5344CB8AC3E}">
        <p14:creationId xmlns:p14="http://schemas.microsoft.com/office/powerpoint/2010/main" val="34900771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91</a:t>
            </a:fld>
            <a:endParaRPr lang="en-US" dirty="0"/>
          </a:p>
        </p:txBody>
      </p:sp>
    </p:spTree>
    <p:extLst>
      <p:ext uri="{BB962C8B-B14F-4D97-AF65-F5344CB8AC3E}">
        <p14:creationId xmlns:p14="http://schemas.microsoft.com/office/powerpoint/2010/main" val="4641632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92</a:t>
            </a:fld>
            <a:endParaRPr lang="en-US" dirty="0"/>
          </a:p>
        </p:txBody>
      </p:sp>
    </p:spTree>
    <p:extLst>
      <p:ext uri="{BB962C8B-B14F-4D97-AF65-F5344CB8AC3E}">
        <p14:creationId xmlns:p14="http://schemas.microsoft.com/office/powerpoint/2010/main" val="1631582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93</a:t>
            </a:fld>
            <a:endParaRPr lang="en-US" dirty="0"/>
          </a:p>
        </p:txBody>
      </p:sp>
    </p:spTree>
    <p:extLst>
      <p:ext uri="{BB962C8B-B14F-4D97-AF65-F5344CB8AC3E}">
        <p14:creationId xmlns:p14="http://schemas.microsoft.com/office/powerpoint/2010/main" val="342211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dirty="0"/>
              <a:t>
</a:t>
            </a:r>
            <a:r>
              <a:rPr lang="en-US" b="0" dirty="0"/>
              <a:t>Please Refer to the Participant Notes.</a:t>
            </a:r>
            <a:r>
              <a:rPr dirty="0"/>
              <a:t>
</a:t>
            </a:r>
            <a:r>
              <a:rPr b="1" dirty="0"/>
              <a:t>Participant Notes:</a:t>
            </a:r>
            <a:r>
              <a:rPr dirty="0"/>
              <a:t>
This is the main point – we are developing an environment.  The app is just one small piece of the stack. We have the OS, other applications, the filesystem, the IO devices – all of these are part of what makes the app do what it does.
Real portability means that we have to somehow manage to transport all of these things together with the app.</a:t>
            </a:r>
            <a:r>
              <a:rPr lang="en-US" dirty="0"/>
              <a:t> </a:t>
            </a:r>
            <a:r>
              <a:rPr dirty="0"/>
              <a:t>Some will point, again, to the VM as a solution to this problem, but we will see how containers differ from this.
</a:t>
            </a:r>
          </a:p>
        </p:txBody>
      </p:sp>
      <p:sp>
        <p:nvSpPr>
          <p:cNvPr id="4" name="Slide Number Placeholder 3"/>
          <p:cNvSpPr>
            <a:spLocks noGrp="1"/>
          </p:cNvSpPr>
          <p:nvPr>
            <p:ph type="sldNum" sz="quarter" idx="5"/>
          </p:nvPr>
        </p:nvSpPr>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p:txBody>
      </p:sp>
      <p:sp>
        <p:nvSpPr>
          <p:cNvPr id="4" name="Slide Number Placeholder 3"/>
          <p:cNvSpPr>
            <a:spLocks noGrp="1"/>
          </p:cNvSpPr>
          <p:nvPr>
            <p:ph type="sldNum" sz="quarter" idx="10"/>
          </p:nvPr>
        </p:nvSpPr>
        <p:spPr/>
        <p:txBody>
          <a:bodyPr/>
          <a:lstStyle/>
          <a:p>
            <a:fld id="{71B1AA27-3892-4360-B986-D6B124C223BF}" type="slidenum">
              <a:rPr lang="en-US" smtClean="0"/>
              <a:t>94</a:t>
            </a:fld>
            <a:endParaRPr lang="en-US" dirty="0"/>
          </a:p>
        </p:txBody>
      </p:sp>
    </p:spTree>
    <p:extLst>
      <p:ext uri="{BB962C8B-B14F-4D97-AF65-F5344CB8AC3E}">
        <p14:creationId xmlns:p14="http://schemas.microsoft.com/office/powerpoint/2010/main" val="2004964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i="1" dirty="0"/>
              <a:t>Instructor Notes:</a:t>
            </a:r>
          </a:p>
          <a:p>
            <a:r>
              <a:rPr lang="en-US" b="0" i="1" dirty="0"/>
              <a:t>Please Refer to the Participant Notes.</a:t>
            </a:r>
            <a:r>
              <a:rPr lang="en-US" dirty="0"/>
              <a:t>
</a:t>
            </a:r>
            <a:r>
              <a:rPr lang="en-US" b="1" dirty="0"/>
              <a:t>Participant Notes:</a:t>
            </a:r>
          </a:p>
          <a:p>
            <a:endParaRPr lang="en-US" b="0"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95</a:t>
            </a:fld>
            <a:endParaRPr lang="en-US" dirty="0"/>
          </a:p>
        </p:txBody>
      </p:sp>
    </p:spTree>
    <p:extLst>
      <p:ext uri="{BB962C8B-B14F-4D97-AF65-F5344CB8AC3E}">
        <p14:creationId xmlns:p14="http://schemas.microsoft.com/office/powerpoint/2010/main" val="11582840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10519393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117" indent="-172117">
              <a:defRPr/>
            </a:pPr>
            <a:r>
              <a:rPr lang="en-US" b="1" i="1" dirty="0">
                <a:latin typeface="Arial" pitchFamily="34" charset="0"/>
                <a:ea typeface="ＭＳ Ｐゴシック" pitchFamily="34" charset="-128"/>
                <a:cs typeface="Arial" pitchFamily="34" charset="0"/>
              </a:rPr>
              <a:t>Instructor Notes: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Purpose</a:t>
            </a:r>
            <a:r>
              <a:rPr lang="en-US" i="1" dirty="0">
                <a:latin typeface="Arial" pitchFamily="34" charset="0"/>
                <a:ea typeface="MS PGothic" pitchFamily="34" charset="-128"/>
                <a:cs typeface="Arial" pitchFamily="34" charset="0"/>
              </a:rPr>
              <a:t>:</a:t>
            </a:r>
            <a:r>
              <a:rPr lang="en-US" i="1" baseline="0" dirty="0">
                <a:latin typeface="Arial" pitchFamily="34" charset="0"/>
                <a:ea typeface="MS PGothic" pitchFamily="34" charset="-128"/>
                <a:cs typeface="Arial" pitchFamily="34" charset="0"/>
              </a:rPr>
              <a:t>. </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Questions</a:t>
            </a:r>
            <a:r>
              <a:rPr lang="en-US" i="1" dirty="0">
                <a:latin typeface="Arial" pitchFamily="34" charset="0"/>
                <a:ea typeface="MS PGothic" pitchFamily="34" charset="-128"/>
                <a:cs typeface="Arial" pitchFamily="34" charset="0"/>
              </a:rPr>
              <a:t>: </a:t>
            </a:r>
          </a:p>
          <a:p>
            <a:pPr marL="628650" lvl="1" indent="-171450">
              <a:buFont typeface="Arial" panose="020B0604020202020204" pitchFamily="34" charset="0"/>
              <a:buChar char="•"/>
            </a:pPr>
            <a:r>
              <a:rPr lang="en-US" i="1" dirty="0">
                <a:latin typeface="Arial" pitchFamily="34" charset="0"/>
                <a:ea typeface="MS PGothic" pitchFamily="34" charset="-128"/>
                <a:cs typeface="Arial" pitchFamily="34" charset="0"/>
              </a:rPr>
              <a:t>TBD</a:t>
            </a:r>
            <a:endParaRPr lang="en-US" sz="1400" i="1" dirty="0"/>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 Time Estimate</a:t>
            </a:r>
            <a:r>
              <a:rPr lang="en-US" i="1" dirty="0">
                <a:latin typeface="Arial" pitchFamily="34" charset="0"/>
                <a:ea typeface="MS PGothic" pitchFamily="34" charset="-128"/>
                <a:cs typeface="Arial" pitchFamily="34" charset="0"/>
              </a:rPr>
              <a:t>: TBD</a:t>
            </a:r>
            <a:r>
              <a:rPr lang="en-US" i="1" baseline="0" dirty="0">
                <a:latin typeface="Arial" pitchFamily="34" charset="0"/>
                <a:ea typeface="MS PGothic" pitchFamily="34" charset="-128"/>
                <a:cs typeface="Arial" pitchFamily="34" charset="0"/>
              </a:rPr>
              <a:t> </a:t>
            </a:r>
            <a:r>
              <a:rPr lang="en-US" i="1" dirty="0">
                <a:latin typeface="Arial" pitchFamily="34" charset="0"/>
                <a:ea typeface="MS PGothic" pitchFamily="34" charset="-128"/>
                <a:cs typeface="Arial" pitchFamily="34" charset="0"/>
              </a:rPr>
              <a:t>minutes.</a:t>
            </a: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Instructions</a:t>
            </a:r>
            <a:r>
              <a:rPr lang="en-US" i="1" dirty="0">
                <a:latin typeface="Arial" pitchFamily="34" charset="0"/>
                <a:ea typeface="MS PGothic" pitchFamily="34" charset="-128"/>
                <a:cs typeface="Arial" pitchFamily="34" charset="0"/>
              </a:rPr>
              <a:t>: This</a:t>
            </a:r>
            <a:r>
              <a:rPr lang="en-US" i="1" baseline="0" dirty="0">
                <a:latin typeface="Arial" pitchFamily="34" charset="0"/>
                <a:ea typeface="MS PGothic" pitchFamily="34" charset="-128"/>
                <a:cs typeface="Arial" pitchFamily="34" charset="0"/>
              </a:rPr>
              <a:t> is a full class discussion.</a:t>
            </a:r>
            <a:endParaRPr lang="en-US" i="1"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Answer</a:t>
            </a:r>
            <a:r>
              <a:rPr lang="en-US" i="1" dirty="0">
                <a:latin typeface="Arial" pitchFamily="34" charset="0"/>
                <a:ea typeface="MS PGothic" pitchFamily="34" charset="-128"/>
                <a:cs typeface="Arial" pitchFamily="34" charset="0"/>
              </a:rPr>
              <a:t>:</a:t>
            </a:r>
            <a:endParaRPr lang="en-US" i="1" baseline="0" dirty="0">
              <a:latin typeface="Arial" pitchFamily="34" charset="0"/>
              <a:ea typeface="MS PGothic" pitchFamily="34" charset="-128"/>
              <a:cs typeface="Arial" pitchFamily="34" charset="0"/>
            </a:endParaRPr>
          </a:p>
          <a:p>
            <a:pPr marL="167853" indent="-167853">
              <a:buFont typeface="Wingdings" panose="05000000000000000000" pitchFamily="2" charset="2"/>
              <a:buChar char="§"/>
            </a:pPr>
            <a:r>
              <a:rPr lang="en-US" b="1" i="1" dirty="0">
                <a:latin typeface="Arial" pitchFamily="34" charset="0"/>
                <a:ea typeface="MS PGothic" pitchFamily="34" charset="-128"/>
                <a:cs typeface="Arial" pitchFamily="34" charset="0"/>
              </a:rPr>
              <a:t>Follow-up/Debrief</a:t>
            </a:r>
            <a:r>
              <a:rPr lang="en-US" i="1" dirty="0">
                <a:latin typeface="Arial" pitchFamily="34" charset="0"/>
                <a:ea typeface="MS PGothic" pitchFamily="34" charset="-128"/>
                <a:cs typeface="Arial" pitchFamily="34" charset="0"/>
              </a:rPr>
              <a:t>:</a:t>
            </a:r>
          </a:p>
          <a:p>
            <a:pPr marL="0" indent="0">
              <a:buFont typeface="Wingdings" panose="05000000000000000000" pitchFamily="2" charset="2"/>
              <a:buNone/>
            </a:pPr>
            <a:endParaRPr lang="en-US" b="1" i="0" baseline="0" dirty="0">
              <a:latin typeface="Arial" pitchFamily="34" charset="0"/>
              <a:ea typeface="MS PGothic" pitchFamily="34" charset="-128"/>
              <a:cs typeface="Arial" pitchFamily="34" charset="0"/>
            </a:endParaRPr>
          </a:p>
          <a:p>
            <a:r>
              <a:rPr lang="en-US" b="1" i="0" baseline="0" dirty="0">
                <a:latin typeface="Arial" pitchFamily="34" charset="0"/>
                <a:ea typeface="MS PGothic" pitchFamily="34" charset="-128"/>
                <a:cs typeface="Arial" pitchFamily="34" charset="0"/>
              </a:rPr>
              <a:t>Participant Notes:</a:t>
            </a:r>
          </a:p>
        </p:txBody>
      </p:sp>
    </p:spTree>
    <p:extLst>
      <p:ext uri="{BB962C8B-B14F-4D97-AF65-F5344CB8AC3E}">
        <p14:creationId xmlns:p14="http://schemas.microsoft.com/office/powerpoint/2010/main" val="2657203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endParaRPr lang="en-US" b="1" i="1" dirty="0"/>
          </a:p>
          <a:p>
            <a:r>
              <a:rPr lang="en-US" b="0" i="1" dirty="0"/>
              <a:t>Please Refer to the Participant Notes.</a:t>
            </a:r>
            <a:r>
              <a:rPr lang="en-US" dirty="0"/>
              <a:t>
</a:t>
            </a:r>
            <a:r>
              <a:rPr dirty="0"/>
              <a:t>
</a:t>
            </a:r>
            <a:r>
              <a:rPr b="1" dirty="0"/>
              <a:t>Participant Notes:</a:t>
            </a:r>
            <a:r>
              <a:rPr dirty="0"/>
              <a:t>
DLL </a:t>
            </a:r>
            <a:r>
              <a:rPr lang="en-US" dirty="0"/>
              <a:t>Problems</a:t>
            </a:r>
            <a:r>
              <a:rPr dirty="0"/>
              <a:t> is one of the reasons why Windows deservedly gained such a reputation for instability. By putting code in shared libraries, but giving no way to control or version those libraries, early </a:t>
            </a:r>
            <a:r>
              <a:rPr lang="en-US" dirty="0"/>
              <a:t>W</a:t>
            </a:r>
            <a:r>
              <a:rPr dirty="0"/>
              <a:t>indows systems could find their way into insidious dependency scenarios where neither app would work.</a:t>
            </a:r>
            <a:r>
              <a:rPr lang="en-US" dirty="0"/>
              <a:t> </a:t>
            </a:r>
            <a:r>
              <a:rPr dirty="0"/>
              <a:t>The solution, more often than not, was to simply reinstall everything, including the OS, from scratch.
While modern windows is more mature, the problem still exists on Windows systems, just like it does on other OS systems. Different </a:t>
            </a:r>
            <a:r>
              <a:rPr lang="en-US" dirty="0"/>
              <a:t>a</a:t>
            </a:r>
            <a:r>
              <a:rPr dirty="0"/>
              <a:t>pps, once install</a:t>
            </a:r>
            <a:r>
              <a:rPr lang="en-US" dirty="0"/>
              <a:t>ed</a:t>
            </a:r>
            <a:r>
              <a:rPr dirty="0"/>
              <a:t>, can have side-effects that affect the running of other apps.
To be fair, other OS platforms suffer from the same issue. In fact, it’s a pretty universal problem.
</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7/24/18</a:t>
            </a:fld>
            <a:endParaRPr lang="en-US" dirty="0"/>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7/24/18</a:t>
            </a:fld>
            <a:endParaRPr lang="en-US" dirty="0"/>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7/24/18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7/24/18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7/24/18</a:t>
            </a:fld>
            <a:endParaRPr lang="en-US" dirty="0"/>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7/24/18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7/24/18</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7/24/18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7/24/18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7/24/18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7/24/18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7/24/18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7/24/18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3.xml"/><Relationship Id="rId1" Type="http://schemas.openxmlformats.org/officeDocument/2006/relationships/tags" Target="../tags/tag6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7.jpg"/></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3.xml"/><Relationship Id="rId1" Type="http://schemas.openxmlformats.org/officeDocument/2006/relationships/tags" Target="../tags/tag63.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55.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3.xml"/><Relationship Id="rId1" Type="http://schemas.openxmlformats.org/officeDocument/2006/relationships/tags" Target="../tags/tag64.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5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68.jp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72.jpg"/></Relationships>
</file>

<file path=ppt/slides/_rels/slide7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81.jpg"/></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3.xml"/><Relationship Id="rId1" Type="http://schemas.openxmlformats.org/officeDocument/2006/relationships/tags" Target="../tags/tag65.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3.xml"/><Relationship Id="rId1" Type="http://schemas.openxmlformats.org/officeDocument/2006/relationships/tags" Target="../tags/tag66.xml"/><Relationship Id="rId4" Type="http://schemas.openxmlformats.org/officeDocument/2006/relationships/image" Target="../media/image3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3.xml"/><Relationship Id="rId1" Type="http://schemas.openxmlformats.org/officeDocument/2006/relationships/tags" Target="../tags/tag67.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Container Fundamentals</a:t>
            </a:r>
          </a:p>
        </p:txBody>
      </p:sp>
      <p:sp>
        <p:nvSpPr>
          <p:cNvPr id="3" name="Subtitle 2"/>
          <p:cNvSpPr>
            <a:spLocks noGrp="1"/>
          </p:cNvSpPr>
          <p:nvPr>
            <p:ph type="subTitle" idx="1"/>
          </p:nvPr>
        </p:nvSpPr>
        <p:spPr/>
        <p:txBody>
          <a:bodyPr/>
          <a:lstStyle/>
          <a:p>
            <a:r>
              <a:rPr lang="en-US" dirty="0"/>
              <a:t>Module 7</a:t>
            </a:r>
            <a:endParaRPr dirty="0"/>
          </a:p>
        </p:txBody>
      </p:sp>
      <p:sp>
        <p:nvSpPr>
          <p:cNvPr id="4" name="Text Placeholder 3">
            <a:extLst>
              <a:ext uri="{FF2B5EF4-FFF2-40B4-BE49-F238E27FC236}">
                <a16:creationId xmlns:a16="http://schemas.microsoft.com/office/drawing/2014/main" id="{CC60B00D-2327-4641-B6A4-EC02077779F5}"/>
              </a:ext>
            </a:extLst>
          </p:cNvPr>
          <p:cNvSpPr>
            <a:spLocks noGrp="1"/>
          </p:cNvSpPr>
          <p:nvPr>
            <p:ph type="body" sz="quarter" idx="13"/>
          </p:nvPr>
        </p:nvSpPr>
        <p:spPr>
          <a:xfrm>
            <a:off x="371476" y="4990648"/>
            <a:ext cx="5580008" cy="702582"/>
          </a:xfrm>
        </p:spPr>
        <p:txBody>
          <a:bodyPr/>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But it Worked on MY Computer</a:t>
            </a:r>
          </a:p>
        </p:txBody>
      </p:sp>
      <p:sp>
        <p:nvSpPr>
          <p:cNvPr id="3" name="Content Placeholder 2"/>
          <p:cNvSpPr>
            <a:spLocks noGrp="1"/>
          </p:cNvSpPr>
          <p:nvPr>
            <p:ph idx="1"/>
          </p:nvPr>
        </p:nvSpPr>
        <p:spPr/>
        <p:txBody>
          <a:bodyPr/>
          <a:lstStyle/>
          <a:p>
            <a:r>
              <a:rPr dirty="0"/>
              <a:t> How many times have you heard this line:</a:t>
            </a:r>
          </a:p>
          <a:p>
            <a:pPr lvl="1"/>
            <a:r>
              <a:rPr dirty="0"/>
              <a:t> It worked on my computer!</a:t>
            </a:r>
          </a:p>
          <a:p>
            <a:r>
              <a:rPr dirty="0"/>
              <a:t> When we develop, we’re not really developing an application</a:t>
            </a:r>
            <a:r>
              <a:rPr lang="en-US" dirty="0"/>
              <a:t>:</a:t>
            </a:r>
            <a:endParaRPr dirty="0"/>
          </a:p>
          <a:p>
            <a:pPr lvl="1"/>
            <a:r>
              <a:rPr dirty="0"/>
              <a:t> We are developing an environment</a:t>
            </a:r>
          </a:p>
          <a:p>
            <a:pPr lvl="1"/>
            <a:r>
              <a:rPr dirty="0"/>
              <a:t> The code itself may be portable</a:t>
            </a:r>
          </a:p>
          <a:p>
            <a:pPr lvl="1"/>
            <a:r>
              <a:rPr dirty="0"/>
              <a:t> But the environment is not!</a:t>
            </a:r>
          </a:p>
        </p:txBody>
      </p:sp>
      <p:sp>
        <p:nvSpPr>
          <p:cNvPr id="4" name="Footer Placeholder 4">
            <a:extLst>
              <a:ext uri="{FF2B5EF4-FFF2-40B4-BE49-F238E27FC236}">
                <a16:creationId xmlns:a16="http://schemas.microsoft.com/office/drawing/2014/main" id="{583DD9E3-5475-6340-84B1-DBFE27BB9D3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9CFF0926-F0DC-4647-B6D6-EDC8B278781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10</a:t>
            </a:fld>
            <a:endParaRPr lang="en-US" dirty="0"/>
          </a:p>
        </p:txBody>
      </p:sp>
      <p:pic>
        <p:nvPicPr>
          <p:cNvPr id="7" name="Picture 6">
            <a:extLst>
              <a:ext uri="{FF2B5EF4-FFF2-40B4-BE49-F238E27FC236}">
                <a16:creationId xmlns:a16="http://schemas.microsoft.com/office/drawing/2014/main" id="{EF9DA42C-46CC-DA4C-A584-ECBCFD208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075" y="2888389"/>
            <a:ext cx="4965454" cy="33051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Remember Windows DLL </a:t>
            </a:r>
            <a:r>
              <a:rPr lang="en-US" dirty="0"/>
              <a:t>Problems</a:t>
            </a:r>
            <a:r>
              <a:rPr dirty="0"/>
              <a:t>?</a:t>
            </a:r>
          </a:p>
        </p:txBody>
      </p:sp>
      <p:sp>
        <p:nvSpPr>
          <p:cNvPr id="3" name="Content Placeholder 2"/>
          <p:cNvSpPr>
            <a:spLocks noGrp="1"/>
          </p:cNvSpPr>
          <p:nvPr>
            <p:ph idx="1"/>
          </p:nvPr>
        </p:nvSpPr>
        <p:spPr/>
        <p:txBody>
          <a:bodyPr/>
          <a:lstStyle/>
          <a:p>
            <a:r>
              <a:rPr lang="en-US" dirty="0"/>
              <a:t>You install one application, which has some DLLs such as MSEXAMPLE.DLL</a:t>
            </a:r>
            <a:r>
              <a:rPr lang="fa-IR" dirty="0"/>
              <a:t>.</a:t>
            </a:r>
            <a:endParaRPr dirty="0"/>
          </a:p>
          <a:p>
            <a:pPr lvl="1"/>
            <a:r>
              <a:rPr dirty="0"/>
              <a:t> Some of those DLLs are shared between applications</a:t>
            </a:r>
            <a:r>
              <a:rPr lang="en-US" dirty="0"/>
              <a:t>.</a:t>
            </a:r>
            <a:endParaRPr dirty="0"/>
          </a:p>
          <a:p>
            <a:pPr lvl="1"/>
            <a:r>
              <a:rPr dirty="0"/>
              <a:t> So, we register the</a:t>
            </a:r>
            <a:r>
              <a:rPr lang="en-US" dirty="0"/>
              <a:t>m</a:t>
            </a:r>
            <a:r>
              <a:rPr dirty="0"/>
              <a:t> in </a:t>
            </a:r>
            <a:r>
              <a:rPr lang="en-US" dirty="0"/>
              <a:t>the </a:t>
            </a:r>
            <a:r>
              <a:rPr dirty="0"/>
              <a:t>COM</a:t>
            </a:r>
            <a:r>
              <a:rPr lang="en-US" dirty="0"/>
              <a:t> (Component Object Model) </a:t>
            </a:r>
            <a:r>
              <a:rPr dirty="0"/>
              <a:t>a</a:t>
            </a:r>
            <a:r>
              <a:rPr lang="en-US" dirty="0"/>
              <a:t>s</a:t>
            </a:r>
            <a:r>
              <a:rPr dirty="0"/>
              <a:t> MSEXAMPLE -&gt; c:\Windows\MSEXAMPLE.DLL</a:t>
            </a:r>
            <a:r>
              <a:rPr lang="en-US" dirty="0"/>
              <a:t>.</a:t>
            </a:r>
            <a:endParaRPr dirty="0"/>
          </a:p>
          <a:p>
            <a:r>
              <a:rPr dirty="0"/>
              <a:t> Now</a:t>
            </a:r>
            <a:r>
              <a:rPr lang="en-US" dirty="0"/>
              <a:t>,</a:t>
            </a:r>
            <a:r>
              <a:rPr dirty="0"/>
              <a:t> </a:t>
            </a:r>
            <a:r>
              <a:rPr lang="en-US" dirty="0"/>
              <a:t>i</a:t>
            </a:r>
            <a:r>
              <a:rPr dirty="0"/>
              <a:t>nstall a new application, which also needs MSEXAMPLE.DLL</a:t>
            </a:r>
            <a:r>
              <a:rPr lang="en-US" dirty="0"/>
              <a:t>.</a:t>
            </a:r>
            <a:endParaRPr dirty="0"/>
          </a:p>
          <a:p>
            <a:pPr lvl="1"/>
            <a:r>
              <a:rPr dirty="0"/>
              <a:t> It now re-registers the same DLL:</a:t>
            </a:r>
          </a:p>
          <a:p>
            <a:pPr lvl="1"/>
            <a:r>
              <a:rPr dirty="0"/>
              <a:t> MSEXAMPLE -&gt; C:\Program Files\</a:t>
            </a:r>
            <a:r>
              <a:rPr dirty="0" err="1"/>
              <a:t>MyAPP</a:t>
            </a:r>
            <a:r>
              <a:rPr dirty="0"/>
              <a:t>\MSEXAMPLE.DLL</a:t>
            </a:r>
            <a:r>
              <a:rPr lang="en-US" dirty="0"/>
              <a:t>.</a:t>
            </a:r>
            <a:endParaRPr dirty="0"/>
          </a:p>
        </p:txBody>
      </p:sp>
      <p:sp>
        <p:nvSpPr>
          <p:cNvPr id="4" name="Footer Placeholder 4">
            <a:extLst>
              <a:ext uri="{FF2B5EF4-FFF2-40B4-BE49-F238E27FC236}">
                <a16:creationId xmlns:a16="http://schemas.microsoft.com/office/drawing/2014/main" id="{55A4BA38-A423-794D-92EB-406FF807721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CADE9310-AF18-BB4A-B2AB-D14BF33DF3D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11</a:t>
            </a:fld>
            <a:endParaRPr lang="en-US" dirty="0"/>
          </a:p>
        </p:txBody>
      </p:sp>
      <p:pic>
        <p:nvPicPr>
          <p:cNvPr id="8" name="Picture 7">
            <a:extLst>
              <a:ext uri="{FF2B5EF4-FFF2-40B4-BE49-F238E27FC236}">
                <a16:creationId xmlns:a16="http://schemas.microsoft.com/office/drawing/2014/main" id="{B6A1C10F-30CB-0E41-A410-408DFA07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854" y="4122195"/>
            <a:ext cx="3413675" cy="23682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Windows DLL </a:t>
            </a:r>
            <a:r>
              <a:rPr lang="en-US" dirty="0"/>
              <a:t>Problem</a:t>
            </a:r>
            <a:endParaRPr dirty="0"/>
          </a:p>
        </p:txBody>
      </p:sp>
      <p:sp>
        <p:nvSpPr>
          <p:cNvPr id="3" name="Content Placeholder 2"/>
          <p:cNvSpPr>
            <a:spLocks noGrp="1"/>
          </p:cNvSpPr>
          <p:nvPr>
            <p:ph idx="1"/>
          </p:nvPr>
        </p:nvSpPr>
        <p:spPr/>
        <p:txBody>
          <a:bodyPr/>
          <a:lstStyle/>
          <a:p>
            <a:r>
              <a:rPr dirty="0"/>
              <a:t> So what’s the problem?</a:t>
            </a:r>
          </a:p>
          <a:p>
            <a:pPr lvl="1"/>
            <a:r>
              <a:rPr dirty="0"/>
              <a:t> What if there are several different versions of the same DLL?</a:t>
            </a:r>
          </a:p>
          <a:p>
            <a:pPr lvl="1"/>
            <a:r>
              <a:rPr dirty="0"/>
              <a:t> Last one Wins!  (DLL Stomping)</a:t>
            </a:r>
          </a:p>
          <a:p>
            <a:pPr lvl="1"/>
            <a:r>
              <a:rPr dirty="0"/>
              <a:t> First App no longer works!</a:t>
            </a:r>
          </a:p>
          <a:p>
            <a:r>
              <a:rPr dirty="0"/>
              <a:t> Uninstall the second app?</a:t>
            </a:r>
          </a:p>
          <a:p>
            <a:pPr lvl="1"/>
            <a:r>
              <a:rPr dirty="0"/>
              <a:t> </a:t>
            </a:r>
            <a:r>
              <a:rPr lang="en-US" dirty="0"/>
              <a:t>Nope still doesn’t work.</a:t>
            </a:r>
            <a:endParaRPr dirty="0"/>
          </a:p>
          <a:p>
            <a:r>
              <a:rPr dirty="0"/>
              <a:t> Start Over from Scratch!</a:t>
            </a:r>
          </a:p>
        </p:txBody>
      </p:sp>
      <p:sp>
        <p:nvSpPr>
          <p:cNvPr id="4" name="Footer Placeholder 4">
            <a:extLst>
              <a:ext uri="{FF2B5EF4-FFF2-40B4-BE49-F238E27FC236}">
                <a16:creationId xmlns:a16="http://schemas.microsoft.com/office/drawing/2014/main" id="{BB19CE9B-CD0B-764C-985A-95ED25CD49D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0BDE2C2B-B56D-F940-82E1-57EBFA1CBBC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12</a:t>
            </a:fld>
            <a:endParaRPr lang="en-US" dirty="0"/>
          </a:p>
        </p:txBody>
      </p:sp>
      <p:pic>
        <p:nvPicPr>
          <p:cNvPr id="7" name="Picture 6">
            <a:extLst>
              <a:ext uri="{FF2B5EF4-FFF2-40B4-BE49-F238E27FC236}">
                <a16:creationId xmlns:a16="http://schemas.microsoft.com/office/drawing/2014/main" id="{C992E4E4-F522-B941-9F56-F4CAC7EB8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875" y="2738403"/>
            <a:ext cx="3161654" cy="31616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Dependency </a:t>
            </a:r>
            <a:r>
              <a:rPr lang="en-US" dirty="0"/>
              <a:t>Problem</a:t>
            </a:r>
            <a:endParaRPr dirty="0"/>
          </a:p>
        </p:txBody>
      </p:sp>
      <p:sp>
        <p:nvSpPr>
          <p:cNvPr id="3" name="Content Placeholder 2"/>
          <p:cNvSpPr>
            <a:spLocks noGrp="1"/>
          </p:cNvSpPr>
          <p:nvPr>
            <p:ph idx="1"/>
          </p:nvPr>
        </p:nvSpPr>
        <p:spPr/>
        <p:txBody>
          <a:bodyPr/>
          <a:lstStyle/>
          <a:p>
            <a:r>
              <a:rPr dirty="0"/>
              <a:t> DLL </a:t>
            </a:r>
            <a:r>
              <a:rPr lang="en-US" dirty="0"/>
              <a:t>Problem</a:t>
            </a:r>
            <a:r>
              <a:rPr dirty="0"/>
              <a:t> is an example of Dependency </a:t>
            </a:r>
            <a:r>
              <a:rPr lang="en-US" dirty="0"/>
              <a:t>Problem</a:t>
            </a:r>
            <a:endParaRPr dirty="0"/>
          </a:p>
          <a:p>
            <a:r>
              <a:rPr dirty="0"/>
              <a:t> Dependency </a:t>
            </a:r>
            <a:r>
              <a:rPr lang="en-US" dirty="0"/>
              <a:t>Problem </a:t>
            </a:r>
            <a:r>
              <a:rPr dirty="0"/>
              <a:t>:</a:t>
            </a:r>
          </a:p>
          <a:p>
            <a:pPr lvl="1"/>
            <a:r>
              <a:rPr dirty="0"/>
              <a:t> Multiple </a:t>
            </a:r>
            <a:r>
              <a:rPr lang="en-US" dirty="0"/>
              <a:t>d</a:t>
            </a:r>
            <a:r>
              <a:rPr dirty="0"/>
              <a:t>ependencies</a:t>
            </a:r>
            <a:r>
              <a:rPr lang="en-US" dirty="0"/>
              <a:t>.</a:t>
            </a:r>
            <a:endParaRPr dirty="0"/>
          </a:p>
          <a:p>
            <a:pPr lvl="1"/>
            <a:r>
              <a:rPr dirty="0"/>
              <a:t> Multiple </a:t>
            </a:r>
            <a:r>
              <a:rPr lang="en-US" dirty="0"/>
              <a:t>c</a:t>
            </a:r>
            <a:r>
              <a:rPr dirty="0"/>
              <a:t>onfigurations</a:t>
            </a:r>
            <a:r>
              <a:rPr lang="en-US" dirty="0"/>
              <a:t>.</a:t>
            </a:r>
            <a:endParaRPr dirty="0"/>
          </a:p>
          <a:p>
            <a:pPr lvl="1"/>
            <a:r>
              <a:rPr dirty="0"/>
              <a:t> Applications not </a:t>
            </a:r>
            <a:r>
              <a:rPr lang="en-US" dirty="0"/>
              <a:t>i</a:t>
            </a:r>
            <a:r>
              <a:rPr dirty="0"/>
              <a:t>solated</a:t>
            </a:r>
            <a:r>
              <a:rPr lang="en-US" dirty="0"/>
              <a:t>.</a:t>
            </a:r>
            <a:endParaRPr dirty="0"/>
          </a:p>
        </p:txBody>
      </p:sp>
      <p:sp>
        <p:nvSpPr>
          <p:cNvPr id="4" name="Footer Placeholder 4">
            <a:extLst>
              <a:ext uri="{FF2B5EF4-FFF2-40B4-BE49-F238E27FC236}">
                <a16:creationId xmlns:a16="http://schemas.microsoft.com/office/drawing/2014/main" id="{AA63E56D-697B-F641-A7BA-2B3122D683E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329CF13-E141-3C43-9ADB-F81A506C30B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13</a:t>
            </a:fld>
            <a:endParaRPr lang="en-US" dirty="0"/>
          </a:p>
        </p:txBody>
      </p:sp>
      <p:pic>
        <p:nvPicPr>
          <p:cNvPr id="7" name="Picture 6">
            <a:extLst>
              <a:ext uri="{FF2B5EF4-FFF2-40B4-BE49-F238E27FC236}">
                <a16:creationId xmlns:a16="http://schemas.microsoft.com/office/drawing/2014/main" id="{2AA1B907-023E-5740-8ADE-CB846D3F9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496" y="2355742"/>
            <a:ext cx="5388033" cy="35443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Solutions to Dependency </a:t>
            </a:r>
            <a:r>
              <a:rPr lang="en-US" dirty="0"/>
              <a:t>Problem</a:t>
            </a:r>
            <a:endParaRPr dirty="0"/>
          </a:p>
        </p:txBody>
      </p:sp>
      <p:sp>
        <p:nvSpPr>
          <p:cNvPr id="3" name="Content Placeholder 2"/>
          <p:cNvSpPr>
            <a:spLocks noGrp="1"/>
          </p:cNvSpPr>
          <p:nvPr>
            <p:ph idx="1"/>
          </p:nvPr>
        </p:nvSpPr>
        <p:spPr/>
        <p:txBody>
          <a:bodyPr/>
          <a:lstStyle/>
          <a:p>
            <a:r>
              <a:rPr dirty="0"/>
              <a:t> Static Linking</a:t>
            </a:r>
            <a:r>
              <a:rPr lang="en-US" dirty="0"/>
              <a:t>:</a:t>
            </a:r>
            <a:endParaRPr dirty="0"/>
          </a:p>
          <a:p>
            <a:pPr lvl="1"/>
            <a:r>
              <a:rPr dirty="0"/>
              <a:t> Include all dependencies in .EXE (Windows)</a:t>
            </a:r>
          </a:p>
          <a:p>
            <a:pPr lvl="1"/>
            <a:r>
              <a:rPr dirty="0"/>
              <a:t> Make a Fat JAR (Java)</a:t>
            </a:r>
          </a:p>
          <a:p>
            <a:r>
              <a:rPr dirty="0"/>
              <a:t> Some kind of application registry</a:t>
            </a:r>
            <a:r>
              <a:rPr lang="en-US" dirty="0"/>
              <a:t>:</a:t>
            </a:r>
            <a:endParaRPr dirty="0"/>
          </a:p>
          <a:p>
            <a:pPr lvl="1"/>
            <a:r>
              <a:rPr dirty="0"/>
              <a:t> .NET GAC (Global Application Cache)</a:t>
            </a:r>
          </a:p>
          <a:p>
            <a:r>
              <a:rPr dirty="0"/>
              <a:t> Package Management Systems</a:t>
            </a:r>
            <a:r>
              <a:rPr lang="en-US" dirty="0"/>
              <a:t>:</a:t>
            </a:r>
            <a:endParaRPr dirty="0"/>
          </a:p>
          <a:p>
            <a:pPr lvl="1"/>
            <a:r>
              <a:rPr dirty="0"/>
              <a:t> Apt (Ubuntu/</a:t>
            </a:r>
            <a:r>
              <a:rPr dirty="0" err="1"/>
              <a:t>Debian</a:t>
            </a:r>
            <a:r>
              <a:rPr dirty="0"/>
              <a:t>), RPM (</a:t>
            </a:r>
            <a:r>
              <a:rPr dirty="0" err="1"/>
              <a:t>RedHat</a:t>
            </a:r>
            <a:r>
              <a:rPr dirty="0"/>
              <a:t>)</a:t>
            </a:r>
          </a:p>
          <a:p>
            <a:r>
              <a:rPr dirty="0"/>
              <a:t> Problem</a:t>
            </a:r>
            <a:r>
              <a:rPr lang="en-US" dirty="0"/>
              <a:t>s</a:t>
            </a:r>
            <a:r>
              <a:rPr dirty="0"/>
              <a:t>:</a:t>
            </a:r>
          </a:p>
          <a:p>
            <a:pPr lvl="1"/>
            <a:r>
              <a:rPr dirty="0"/>
              <a:t> Only good for one application</a:t>
            </a:r>
            <a:r>
              <a:rPr lang="en-US" dirty="0"/>
              <a:t>.</a:t>
            </a:r>
            <a:endParaRPr dirty="0"/>
          </a:p>
          <a:p>
            <a:pPr lvl="1"/>
            <a:r>
              <a:rPr dirty="0"/>
              <a:t> Filesystem itself not included</a:t>
            </a:r>
            <a:r>
              <a:rPr lang="en-US" dirty="0"/>
              <a:t>.</a:t>
            </a:r>
            <a:endParaRPr dirty="0"/>
          </a:p>
          <a:p>
            <a:pPr lvl="1"/>
            <a:r>
              <a:rPr dirty="0"/>
              <a:t> No </a:t>
            </a:r>
            <a:r>
              <a:rPr lang="en-US" dirty="0"/>
              <a:t>i</a:t>
            </a:r>
            <a:r>
              <a:rPr dirty="0"/>
              <a:t>solation</a:t>
            </a:r>
            <a:r>
              <a:rPr lang="en-US" dirty="0"/>
              <a:t>.</a:t>
            </a:r>
            <a:endParaRPr dirty="0"/>
          </a:p>
        </p:txBody>
      </p:sp>
      <p:sp>
        <p:nvSpPr>
          <p:cNvPr id="4" name="Footer Placeholder 4">
            <a:extLst>
              <a:ext uri="{FF2B5EF4-FFF2-40B4-BE49-F238E27FC236}">
                <a16:creationId xmlns:a16="http://schemas.microsoft.com/office/drawing/2014/main" id="{8ECC1E3E-1299-F64A-9F4A-F5BF156839D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A2C93B07-BFBB-EA4A-BC1D-F8090F7513C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14</a:t>
            </a:fld>
            <a:endParaRPr lang="en-US" dirty="0"/>
          </a:p>
        </p:txBody>
      </p:sp>
      <p:pic>
        <p:nvPicPr>
          <p:cNvPr id="7" name="Picture 6">
            <a:extLst>
              <a:ext uri="{FF2B5EF4-FFF2-40B4-BE49-F238E27FC236}">
                <a16:creationId xmlns:a16="http://schemas.microsoft.com/office/drawing/2014/main" id="{B5A51625-19A8-3041-B77C-7A0C21E74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534" y="2960177"/>
            <a:ext cx="4666996" cy="32333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Matrix </a:t>
            </a:r>
            <a:r>
              <a:rPr lang="en-US" dirty="0"/>
              <a:t>Of Big</a:t>
            </a:r>
            <a:r>
              <a:rPr dirty="0"/>
              <a:t> </a:t>
            </a:r>
            <a:r>
              <a:rPr lang="en-US" dirty="0"/>
              <a:t>Problems</a:t>
            </a:r>
            <a:endParaRPr dirty="0"/>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extLst>
                  <a:ext uri="{0D108BD9-81ED-4DB2-BD59-A6C34878D82A}">
                    <a16:rowId xmlns:a16="http://schemas.microsoft.com/office/drawing/2014/main" val="10006"/>
                  </a:ext>
                </a:extLst>
              </a:tr>
            </a:tbl>
          </a:graphicData>
        </a:graphic>
      </p:graphicFrame>
      <p:sp>
        <p:nvSpPr>
          <p:cNvPr id="5" name="Footer Placeholder 4">
            <a:extLst>
              <a:ext uri="{FF2B5EF4-FFF2-40B4-BE49-F238E27FC236}">
                <a16:creationId xmlns:a16="http://schemas.microsoft.com/office/drawing/2014/main" id="{F3D7230C-DB9F-DC4B-B39E-8462DC7F107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18B8607-D2E0-AE41-B6FE-18EC1EE3727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164641"/>
            <a:ext cx="8486775" cy="1074058"/>
          </a:xfrm>
        </p:spPr>
        <p:txBody>
          <a:bodyPr/>
          <a:lstStyle/>
          <a:p>
            <a:r>
              <a:rPr lang="en-US" dirty="0"/>
              <a:t>Delivering a Comprehensive Application</a:t>
            </a:r>
            <a:br>
              <a:rPr lang="en-US" dirty="0"/>
            </a:br>
            <a:endParaRPr dirty="0"/>
          </a:p>
        </p:txBody>
      </p:sp>
      <p:sp>
        <p:nvSpPr>
          <p:cNvPr id="3" name="Content Placeholder 2"/>
          <p:cNvSpPr>
            <a:spLocks noGrp="1"/>
          </p:cNvSpPr>
          <p:nvPr>
            <p:ph idx="1"/>
          </p:nvPr>
        </p:nvSpPr>
        <p:spPr/>
        <p:txBody>
          <a:bodyPr/>
          <a:lstStyle/>
          <a:p>
            <a:r>
              <a:rPr dirty="0"/>
              <a:t> What if we could move all of the following:</a:t>
            </a:r>
          </a:p>
          <a:p>
            <a:pPr lvl="1"/>
            <a:r>
              <a:rPr dirty="0"/>
              <a:t> Application </a:t>
            </a:r>
            <a:r>
              <a:rPr lang="en-US" dirty="0"/>
              <a:t>c</a:t>
            </a:r>
            <a:r>
              <a:rPr dirty="0"/>
              <a:t>ode</a:t>
            </a:r>
          </a:p>
          <a:p>
            <a:pPr lvl="1"/>
            <a:r>
              <a:rPr dirty="0"/>
              <a:t> Application </a:t>
            </a:r>
            <a:r>
              <a:rPr lang="en-US" dirty="0"/>
              <a:t>d</a:t>
            </a:r>
            <a:r>
              <a:rPr dirty="0"/>
              <a:t>ependencies</a:t>
            </a:r>
          </a:p>
          <a:p>
            <a:pPr lvl="1"/>
            <a:r>
              <a:rPr dirty="0"/>
              <a:t> Configuration </a:t>
            </a:r>
            <a:r>
              <a:rPr lang="en-US" dirty="0"/>
              <a:t>f</a:t>
            </a:r>
            <a:r>
              <a:rPr dirty="0"/>
              <a:t>iles</a:t>
            </a:r>
          </a:p>
          <a:p>
            <a:pPr lvl="1"/>
            <a:r>
              <a:rPr dirty="0"/>
              <a:t> Local </a:t>
            </a:r>
            <a:r>
              <a:rPr lang="en-US" dirty="0"/>
              <a:t>d</a:t>
            </a:r>
            <a:r>
              <a:rPr dirty="0"/>
              <a:t>atabase(s)</a:t>
            </a:r>
          </a:p>
          <a:p>
            <a:pPr lvl="1"/>
            <a:r>
              <a:rPr dirty="0"/>
              <a:t> Environment </a:t>
            </a:r>
            <a:r>
              <a:rPr lang="en-US" dirty="0"/>
              <a:t>v</a:t>
            </a:r>
            <a:r>
              <a:rPr dirty="0"/>
              <a:t>ariables</a:t>
            </a:r>
          </a:p>
          <a:p>
            <a:pPr lvl="1"/>
            <a:r>
              <a:rPr dirty="0"/>
              <a:t> File</a:t>
            </a:r>
            <a:r>
              <a:rPr lang="en-US" dirty="0"/>
              <a:t>s</a:t>
            </a:r>
            <a:r>
              <a:rPr dirty="0"/>
              <a:t>ystem</a:t>
            </a:r>
          </a:p>
          <a:p>
            <a:pPr lvl="1"/>
            <a:r>
              <a:rPr dirty="0"/>
              <a:t> Service </a:t>
            </a:r>
            <a:r>
              <a:rPr lang="en-US" dirty="0"/>
              <a:t>p</a:t>
            </a:r>
            <a:r>
              <a:rPr dirty="0"/>
              <a:t>rocesses</a:t>
            </a:r>
          </a:p>
          <a:p>
            <a:r>
              <a:rPr dirty="0"/>
              <a:t> All as a “sealed unit”</a:t>
            </a:r>
          </a:p>
          <a:p>
            <a:pPr lvl="1"/>
            <a:r>
              <a:rPr dirty="0"/>
              <a:t> Without having to re-deploy</a:t>
            </a:r>
          </a:p>
          <a:p>
            <a:pPr lvl="1"/>
            <a:r>
              <a:rPr dirty="0"/>
              <a:t> Reconfigure</a:t>
            </a:r>
          </a:p>
          <a:p>
            <a:endParaRPr dirty="0"/>
          </a:p>
          <a:p>
            <a:endParaRPr dirty="0"/>
          </a:p>
          <a:p>
            <a:endParaRPr dirty="0"/>
          </a:p>
          <a:p>
            <a:endParaRPr dirty="0"/>
          </a:p>
          <a:p>
            <a:endParaRPr dirty="0"/>
          </a:p>
        </p:txBody>
      </p:sp>
      <p:sp>
        <p:nvSpPr>
          <p:cNvPr id="5" name="Footer Placeholder 4">
            <a:extLst>
              <a:ext uri="{FF2B5EF4-FFF2-40B4-BE49-F238E27FC236}">
                <a16:creationId xmlns:a16="http://schemas.microsoft.com/office/drawing/2014/main" id="{E42EDE69-3F28-D04E-B551-0AD9AA705D5A}"/>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6BA0CE5-7B4F-014B-A01D-3C7F20D3F94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16</a:t>
            </a:fld>
            <a:endParaRPr lang="en-US" dirty="0"/>
          </a:p>
        </p:txBody>
      </p:sp>
      <p:pic>
        <p:nvPicPr>
          <p:cNvPr id="8" name="Picture 7">
            <a:extLst>
              <a:ext uri="{FF2B5EF4-FFF2-40B4-BE49-F238E27FC236}">
                <a16:creationId xmlns:a16="http://schemas.microsoft.com/office/drawing/2014/main" id="{9AF8DD97-1A7E-5347-90CC-F7A271D0D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604" y="2371242"/>
            <a:ext cx="5228926" cy="35288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Virtual Machines (VMs)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BDC0-CB67-D14C-ABB3-6408E646EB22}"/>
              </a:ext>
            </a:extLst>
          </p:cNvPr>
          <p:cNvSpPr>
            <a:spLocks noGrp="1"/>
          </p:cNvSpPr>
          <p:nvPr>
            <p:ph type="title"/>
          </p:nvPr>
        </p:nvSpPr>
        <p:spPr/>
        <p:txBody>
          <a:bodyPr/>
          <a:lstStyle/>
          <a:p>
            <a:r>
              <a:rPr lang="en-US" dirty="0"/>
              <a:t>There is a Better Way: Virtualization</a:t>
            </a:r>
          </a:p>
        </p:txBody>
      </p:sp>
      <p:sp>
        <p:nvSpPr>
          <p:cNvPr id="3" name="Footer Placeholder 2">
            <a:extLst>
              <a:ext uri="{FF2B5EF4-FFF2-40B4-BE49-F238E27FC236}">
                <a16:creationId xmlns:a16="http://schemas.microsoft.com/office/drawing/2014/main" id="{07203516-4A2E-B841-9079-4C5F79DA0C33}"/>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9B513E5C-A1D2-3B4A-823E-72C2A245B125}"/>
              </a:ext>
            </a:extLst>
          </p:cNvPr>
          <p:cNvSpPr>
            <a:spLocks noGrp="1"/>
          </p:cNvSpPr>
          <p:nvPr>
            <p:ph type="sldNum" sz="quarter" idx="12"/>
          </p:nvPr>
        </p:nvSpPr>
        <p:spPr/>
        <p:txBody>
          <a:bodyPr/>
          <a:lstStyle/>
          <a:p>
            <a:fld id="{3310D8EA-3107-4873-B9AB-DD7D3E79053A}" type="slidenum">
              <a:rPr lang="en-US" smtClean="0"/>
              <a:t>18</a:t>
            </a:fld>
            <a:endParaRPr lang="en-US" dirty="0"/>
          </a:p>
        </p:txBody>
      </p:sp>
      <p:sp>
        <p:nvSpPr>
          <p:cNvPr id="5" name="Text Placeholder 4">
            <a:extLst>
              <a:ext uri="{FF2B5EF4-FFF2-40B4-BE49-F238E27FC236}">
                <a16:creationId xmlns:a16="http://schemas.microsoft.com/office/drawing/2014/main" id="{9A5C4683-0F67-C346-B28F-4EF685FD51C4}"/>
              </a:ext>
            </a:extLst>
          </p:cNvPr>
          <p:cNvSpPr>
            <a:spLocks noGrp="1"/>
          </p:cNvSpPr>
          <p:nvPr>
            <p:ph type="body" sz="quarter" idx="18"/>
          </p:nvPr>
        </p:nvSpPr>
        <p:spPr/>
        <p:txBody>
          <a:bodyPr/>
          <a:lstStyle/>
          <a:p>
            <a:r>
              <a:rPr lang="en-US" dirty="0"/>
              <a:t> Virtualization has taken the Datacenter by storm.</a:t>
            </a:r>
          </a:p>
          <a:p>
            <a:endParaRPr lang="en-US" dirty="0"/>
          </a:p>
        </p:txBody>
      </p:sp>
      <p:sp>
        <p:nvSpPr>
          <p:cNvPr id="6" name="Text Placeholder 5">
            <a:extLst>
              <a:ext uri="{FF2B5EF4-FFF2-40B4-BE49-F238E27FC236}">
                <a16:creationId xmlns:a16="http://schemas.microsoft.com/office/drawing/2014/main" id="{D660A796-7D53-DC44-8E0D-1B26368677E3}"/>
              </a:ext>
            </a:extLst>
          </p:cNvPr>
          <p:cNvSpPr>
            <a:spLocks noGrp="1"/>
          </p:cNvSpPr>
          <p:nvPr>
            <p:ph type="body" sz="quarter" idx="19"/>
          </p:nvPr>
        </p:nvSpPr>
        <p:spPr/>
        <p:txBody>
          <a:bodyPr/>
          <a:lstStyle/>
          <a:p>
            <a:r>
              <a:rPr lang="en-US" dirty="0"/>
              <a:t> With Virtualization, we can easily move a whole virtual environment from server to server.</a:t>
            </a:r>
          </a:p>
        </p:txBody>
      </p:sp>
      <p:sp>
        <p:nvSpPr>
          <p:cNvPr id="7" name="Text Placeholder 6">
            <a:extLst>
              <a:ext uri="{FF2B5EF4-FFF2-40B4-BE49-F238E27FC236}">
                <a16:creationId xmlns:a16="http://schemas.microsoft.com/office/drawing/2014/main" id="{DB8C0FB1-D4E7-0544-8B52-5817DE489669}"/>
              </a:ext>
            </a:extLst>
          </p:cNvPr>
          <p:cNvSpPr>
            <a:spLocks noGrp="1"/>
          </p:cNvSpPr>
          <p:nvPr>
            <p:ph type="body" sz="quarter" idx="20"/>
          </p:nvPr>
        </p:nvSpPr>
        <p:spPr/>
        <p:txBody>
          <a:bodyPr/>
          <a:lstStyle/>
          <a:p>
            <a:r>
              <a:rPr lang="en-US" dirty="0"/>
              <a:t> We can pause, stop, restart, and terminate instances on the fly.</a:t>
            </a:r>
          </a:p>
          <a:p>
            <a:endParaRPr lang="en-US" dirty="0"/>
          </a:p>
        </p:txBody>
      </p:sp>
      <p:sp>
        <p:nvSpPr>
          <p:cNvPr id="8" name="Text Placeholder 7">
            <a:extLst>
              <a:ext uri="{FF2B5EF4-FFF2-40B4-BE49-F238E27FC236}">
                <a16:creationId xmlns:a16="http://schemas.microsoft.com/office/drawing/2014/main" id="{48F6120A-F1B2-2D42-90DA-5D958A4456A9}"/>
              </a:ext>
            </a:extLst>
          </p:cNvPr>
          <p:cNvSpPr>
            <a:spLocks noGrp="1"/>
          </p:cNvSpPr>
          <p:nvPr>
            <p:ph type="body" sz="quarter" idx="22"/>
          </p:nvPr>
        </p:nvSpPr>
        <p:spPr/>
        <p:txBody>
          <a:bodyPr/>
          <a:lstStyle/>
          <a:p>
            <a:r>
              <a:rPr lang="en-US" dirty="0"/>
              <a:t> Frees datacenter ops to focus on server infrastructure and not application.</a:t>
            </a:r>
          </a:p>
          <a:p>
            <a:endParaRPr lang="en-US" dirty="0"/>
          </a:p>
        </p:txBody>
      </p:sp>
      <p:sp>
        <p:nvSpPr>
          <p:cNvPr id="9" name="Text Placeholder 8">
            <a:extLst>
              <a:ext uri="{FF2B5EF4-FFF2-40B4-BE49-F238E27FC236}">
                <a16:creationId xmlns:a16="http://schemas.microsoft.com/office/drawing/2014/main" id="{0586312B-7B6D-D447-839C-FBF856EBB793}"/>
              </a:ext>
            </a:extLst>
          </p:cNvPr>
          <p:cNvSpPr>
            <a:spLocks noGrp="1"/>
          </p:cNvSpPr>
          <p:nvPr>
            <p:ph type="body" sz="quarter" idx="23"/>
          </p:nvPr>
        </p:nvSpPr>
        <p:spPr/>
        <p:txBody>
          <a:bodyPr/>
          <a:lstStyle/>
          <a:p>
            <a:r>
              <a:rPr lang="en-US" dirty="0"/>
              <a:t> Agility: much easier to get new VM instance than a new hardware server provisioned.</a:t>
            </a:r>
          </a:p>
          <a:p>
            <a:endParaRPr lang="en-US" dirty="0"/>
          </a:p>
        </p:txBody>
      </p:sp>
      <p:pic>
        <p:nvPicPr>
          <p:cNvPr id="12" name="Picture Placeholder 11">
            <a:extLst>
              <a:ext uri="{FF2B5EF4-FFF2-40B4-BE49-F238E27FC236}">
                <a16:creationId xmlns:a16="http://schemas.microsoft.com/office/drawing/2014/main" id="{F5D35FBD-DBEA-0845-9F3C-BB677A16DCD2}"/>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6643" r="26643"/>
          <a:stretch>
            <a:fillRect/>
          </a:stretch>
        </p:blipFill>
        <p:spPr>
          <a:xfrm>
            <a:off x="6023429" y="1861458"/>
            <a:ext cx="2832100" cy="4042183"/>
          </a:xfrm>
        </p:spPr>
      </p:pic>
    </p:spTree>
    <p:extLst>
      <p:ext uri="{BB962C8B-B14F-4D97-AF65-F5344CB8AC3E}">
        <p14:creationId xmlns:p14="http://schemas.microsoft.com/office/powerpoint/2010/main" val="36225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dirty="0"/>
              <a:t>History of Virtualization</a:t>
            </a:r>
          </a:p>
        </p:txBody>
      </p:sp>
      <p:sp>
        <p:nvSpPr>
          <p:cNvPr id="3" name="Content Placeholder 2"/>
          <p:cNvSpPr>
            <a:spLocks noGrp="1"/>
          </p:cNvSpPr>
          <p:nvPr>
            <p:ph idx="1"/>
          </p:nvPr>
        </p:nvSpPr>
        <p:spPr/>
        <p:txBody>
          <a:bodyPr/>
          <a:lstStyle/>
          <a:p>
            <a:r>
              <a:rPr dirty="0"/>
              <a:t> Mainframes have </a:t>
            </a:r>
            <a:r>
              <a:rPr lang="en-US" dirty="0"/>
              <a:t>used</a:t>
            </a:r>
            <a:r>
              <a:rPr dirty="0"/>
              <a:t> VMs for a long time. (1960s/1970-Present)</a:t>
            </a:r>
          </a:p>
          <a:p>
            <a:pPr lvl="1"/>
            <a:r>
              <a:rPr dirty="0"/>
              <a:t> Thousands of VMs on a single mainframe</a:t>
            </a:r>
            <a:r>
              <a:rPr lang="en-US" dirty="0"/>
              <a:t>.</a:t>
            </a:r>
            <a:endParaRPr dirty="0"/>
          </a:p>
          <a:p>
            <a:pPr lvl="1"/>
            <a:r>
              <a:rPr dirty="0"/>
              <a:t> Achieves scalability and isolation on mainframe systems</a:t>
            </a:r>
            <a:r>
              <a:rPr lang="en-US" dirty="0"/>
              <a:t>.</a:t>
            </a:r>
            <a:endParaRPr dirty="0"/>
          </a:p>
          <a:p>
            <a:r>
              <a:rPr dirty="0"/>
              <a:t> PC Era (1990s)</a:t>
            </a:r>
          </a:p>
          <a:p>
            <a:pPr lvl="1"/>
            <a:r>
              <a:rPr dirty="0"/>
              <a:t> VMs a “</a:t>
            </a:r>
            <a:r>
              <a:rPr lang="en-US" dirty="0"/>
              <a:t>m</a:t>
            </a:r>
            <a:r>
              <a:rPr dirty="0"/>
              <a:t>ainframe” technology and out of vogue.</a:t>
            </a:r>
          </a:p>
          <a:p>
            <a:pPr lvl="1"/>
            <a:r>
              <a:rPr dirty="0"/>
              <a:t> Just run the app on the ”bare metal”</a:t>
            </a:r>
            <a:r>
              <a:rPr lang="en-US" dirty="0"/>
              <a:t>.</a:t>
            </a:r>
            <a:endParaRPr dirty="0"/>
          </a:p>
        </p:txBody>
      </p:sp>
      <p:sp>
        <p:nvSpPr>
          <p:cNvPr id="4" name="Footer Placeholder 4">
            <a:extLst>
              <a:ext uri="{FF2B5EF4-FFF2-40B4-BE49-F238E27FC236}">
                <a16:creationId xmlns:a16="http://schemas.microsoft.com/office/drawing/2014/main" id="{2C45B495-50BC-BC4E-A05D-5D7C614FB53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76992DE-8114-4745-9638-037E1FF7B9AC}"/>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19</a:t>
            </a:fld>
            <a:endParaRPr lang="en-US" dirty="0"/>
          </a:p>
        </p:txBody>
      </p:sp>
      <p:pic>
        <p:nvPicPr>
          <p:cNvPr id="8" name="Picture 7">
            <a:extLst>
              <a:ext uri="{FF2B5EF4-FFF2-40B4-BE49-F238E27FC236}">
                <a16:creationId xmlns:a16="http://schemas.microsoft.com/office/drawing/2014/main" id="{99AE4190-6DDB-1A47-AC4B-A8C91D4C3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936" y="3188671"/>
            <a:ext cx="3694593" cy="2849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Objectives</a:t>
            </a:r>
          </a:p>
        </p:txBody>
      </p:sp>
      <p:graphicFrame>
        <p:nvGraphicFramePr>
          <p:cNvPr id="6" name="Table 5">
            <a:extLst>
              <a:ext uri="{FF2B5EF4-FFF2-40B4-BE49-F238E27FC236}">
                <a16:creationId xmlns:a16="http://schemas.microsoft.com/office/drawing/2014/main" id="{56398BA1-004D-9047-9E9C-B78E4F2AEB5B}"/>
              </a:ext>
            </a:extLst>
          </p:cNvPr>
          <p:cNvGraphicFramePr>
            <a:graphicFrameLocks noGrp="1"/>
          </p:cNvGraphicFramePr>
          <p:nvPr>
            <p:extLst>
              <p:ext uri="{D42A27DB-BD31-4B8C-83A1-F6EECF244321}">
                <p14:modId xmlns:p14="http://schemas.microsoft.com/office/powerpoint/2010/main" val="1935318651"/>
              </p:ext>
            </p:extLst>
          </p:nvPr>
        </p:nvGraphicFramePr>
        <p:xfrm>
          <a:off x="387223" y="1345555"/>
          <a:ext cx="8297333" cy="2492925"/>
        </p:xfrm>
        <a:graphic>
          <a:graphicData uri="http://schemas.openxmlformats.org/drawingml/2006/table">
            <a:tbl>
              <a:tblPr firstRow="1" bandRow="1">
                <a:tableStyleId>{2D5ABB26-0587-4C30-8999-92F81FD0307C}</a:tableStyleId>
              </a:tblPr>
              <a:tblGrid>
                <a:gridCol w="8297333">
                  <a:extLst>
                    <a:ext uri="{9D8B030D-6E8A-4147-A177-3AD203B41FA5}">
                      <a16:colId xmlns:a16="http://schemas.microsoft.com/office/drawing/2014/main" val="20000"/>
                    </a:ext>
                  </a:extLst>
                </a:gridCol>
              </a:tblGrid>
              <a:tr h="258918">
                <a:tc>
                  <a:txBody>
                    <a:bodyPr/>
                    <a:lstStyle/>
                    <a:p>
                      <a:r>
                        <a:rPr lang="en-US" sz="1600" b="0" dirty="0">
                          <a:solidFill>
                            <a:schemeClr val="tx1"/>
                          </a:solidFill>
                          <a:latin typeface="+mj-lt"/>
                          <a:cs typeface="Century Gothic"/>
                        </a:rPr>
                        <a:t>After this module, participants will be able to:</a:t>
                      </a:r>
                    </a:p>
                  </a:txBody>
                  <a:tcPr marL="0" marR="0" marT="0" marB="91440" anchor="b">
                    <a:lnB w="38100" cap="flat" cmpd="sng" algn="ctr">
                      <a:solidFill>
                        <a:srgbClr val="F8971D"/>
                      </a:solidFill>
                      <a:prstDash val="solid"/>
                      <a:round/>
                      <a:headEnd type="none" w="med" len="med"/>
                      <a:tailEnd type="none" w="med" len="med"/>
                    </a:lnB>
                  </a:tcPr>
                </a:tc>
                <a:extLst>
                  <a:ext uri="{0D108BD9-81ED-4DB2-BD59-A6C34878D82A}">
                    <a16:rowId xmlns:a16="http://schemas.microsoft.com/office/drawing/2014/main" val="10000"/>
                  </a:ext>
                </a:extLst>
              </a:tr>
              <a:tr h="431529">
                <a:tc>
                  <a:txBody>
                    <a:bodyPr/>
                    <a:lstStyle/>
                    <a:p>
                      <a:pPr marL="285750" marR="0" lvl="0" indent="-285750" algn="l" defTabSz="685800"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baseline="0" dirty="0">
                          <a:solidFill>
                            <a:schemeClr val="tx1"/>
                          </a:solidFill>
                          <a:latin typeface="+mj-lt"/>
                        </a:rPr>
                        <a:t>Gain a general overview of containers</a:t>
                      </a:r>
                      <a:endParaRPr lang="en-US" sz="1600" dirty="0">
                        <a:solidFill>
                          <a:schemeClr val="tx1"/>
                        </a:solidFill>
                        <a:latin typeface="+mj-lt"/>
                      </a:endParaRPr>
                    </a:p>
                  </a:txBody>
                  <a:tcPr marL="182880" marT="91440" marB="91440" anchor="ctr">
                    <a:lnL>
                      <a:noFill/>
                    </a:lnL>
                    <a:lnR>
                      <a:noFill/>
                    </a:ln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157"/>
                      </a:srgbClr>
                    </a:solidFill>
                  </a:tcPr>
                </a:tc>
                <a:extLst>
                  <a:ext uri="{0D108BD9-81ED-4DB2-BD59-A6C34878D82A}">
                    <a16:rowId xmlns:a16="http://schemas.microsoft.com/office/drawing/2014/main" val="10001"/>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Learn About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Lean How to Operate Applications with Docker</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3"/>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Perform Orchestration with Docker Swarm</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2000"/>
                      </a:schemeClr>
                    </a:solidFill>
                  </a:tcPr>
                </a:tc>
                <a:extLst>
                  <a:ext uri="{0D108BD9-81ED-4DB2-BD59-A6C34878D82A}">
                    <a16:rowId xmlns:a16="http://schemas.microsoft.com/office/drawing/2014/main" val="10004"/>
                  </a:ext>
                </a:extLst>
              </a:tr>
              <a:tr h="431529">
                <a:tc>
                  <a:txBody>
                    <a:bodyPr/>
                    <a:lstStyle/>
                    <a:p>
                      <a:pPr marL="285750" marR="0" indent="-285750" algn="l" defTabSz="457146"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defRPr/>
                      </a:pPr>
                      <a:r>
                        <a:rPr lang="en-US" sz="1600" dirty="0">
                          <a:solidFill>
                            <a:schemeClr val="tx1"/>
                          </a:solidFill>
                          <a:latin typeface="+mj-lt"/>
                        </a:rPr>
                        <a:t>Gain Familiarity with API Tools</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2B38">
                        <a:alpha val="12000"/>
                      </a:srgbClr>
                    </a:solidFill>
                  </a:tcPr>
                </a:tc>
                <a:extLst>
                  <a:ext uri="{0D108BD9-81ED-4DB2-BD59-A6C34878D82A}">
                    <a16:rowId xmlns:a16="http://schemas.microsoft.com/office/drawing/2014/main" val="10005"/>
                  </a:ext>
                </a:extLst>
              </a:tr>
            </a:tbl>
          </a:graphicData>
        </a:graphic>
      </p:graphicFrame>
      <p:sp>
        <p:nvSpPr>
          <p:cNvPr id="12" name="Footer Placeholder 4">
            <a:extLst>
              <a:ext uri="{FF2B5EF4-FFF2-40B4-BE49-F238E27FC236}">
                <a16:creationId xmlns:a16="http://schemas.microsoft.com/office/drawing/2014/main" id="{95CC0AEE-CD33-7B4A-936B-B08315D9FD3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13" name="Slide Number Placeholder 5">
            <a:extLst>
              <a:ext uri="{FF2B5EF4-FFF2-40B4-BE49-F238E27FC236}">
                <a16:creationId xmlns:a16="http://schemas.microsoft.com/office/drawing/2014/main" id="{AF281FB9-498F-374F-9B0F-CBCA92EC807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a:t>
            </a:fld>
            <a:endParaRPr lang="en-US" dirty="0"/>
          </a:p>
        </p:txBody>
      </p:sp>
    </p:spTree>
    <p:custDataLst>
      <p:tags r:id="rId1"/>
    </p:custDataLst>
    <p:extLst>
      <p:ext uri="{BB962C8B-B14F-4D97-AF65-F5344CB8AC3E}">
        <p14:creationId xmlns:p14="http://schemas.microsoft.com/office/powerpoint/2010/main" val="130755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History of Virtualization (Continued)</a:t>
            </a:r>
          </a:p>
        </p:txBody>
      </p:sp>
      <p:sp>
        <p:nvSpPr>
          <p:cNvPr id="3" name="Content Placeholder 2"/>
          <p:cNvSpPr>
            <a:spLocks noGrp="1"/>
          </p:cNvSpPr>
          <p:nvPr>
            <p:ph idx="1"/>
          </p:nvPr>
        </p:nvSpPr>
        <p:spPr/>
        <p:txBody>
          <a:bodyPr/>
          <a:lstStyle/>
          <a:p>
            <a:r>
              <a:rPr dirty="0"/>
              <a:t> Application Servers (Late 1990s – 2000s)</a:t>
            </a:r>
          </a:p>
          <a:p>
            <a:pPr lvl="1"/>
            <a:r>
              <a:rPr dirty="0"/>
              <a:t> Deploy </a:t>
            </a:r>
            <a:r>
              <a:rPr lang="en-US" dirty="0"/>
              <a:t>a</a:t>
            </a:r>
            <a:r>
              <a:rPr dirty="0"/>
              <a:t>pp to </a:t>
            </a:r>
            <a:r>
              <a:rPr lang="en-US" dirty="0"/>
              <a:t>a</a:t>
            </a:r>
            <a:r>
              <a:rPr dirty="0"/>
              <a:t>pplication Server</a:t>
            </a:r>
            <a:r>
              <a:rPr lang="en-US" dirty="0"/>
              <a:t>.</a:t>
            </a:r>
            <a:endParaRPr dirty="0"/>
          </a:p>
          <a:p>
            <a:pPr lvl="1"/>
            <a:r>
              <a:rPr dirty="0"/>
              <a:t> </a:t>
            </a:r>
            <a:r>
              <a:rPr lang="en-US" dirty="0"/>
              <a:t>Sysadmins</a:t>
            </a:r>
            <a:r>
              <a:rPr dirty="0"/>
              <a:t> managed deployment of application</a:t>
            </a:r>
            <a:r>
              <a:rPr lang="en-US" dirty="0"/>
              <a:t>.</a:t>
            </a:r>
            <a:endParaRPr dirty="0"/>
          </a:p>
          <a:p>
            <a:pPr lvl="1"/>
            <a:r>
              <a:rPr dirty="0"/>
              <a:t> Still ”</a:t>
            </a:r>
            <a:r>
              <a:rPr lang="en-US" dirty="0"/>
              <a:t>b</a:t>
            </a:r>
            <a:r>
              <a:rPr dirty="0"/>
              <a:t>are </a:t>
            </a:r>
            <a:r>
              <a:rPr lang="en-US" dirty="0"/>
              <a:t>m</a:t>
            </a:r>
            <a:r>
              <a:rPr dirty="0"/>
              <a:t>etal”</a:t>
            </a:r>
            <a:r>
              <a:rPr lang="en-US" dirty="0"/>
              <a:t>.</a:t>
            </a:r>
            <a:endParaRPr dirty="0"/>
          </a:p>
          <a:p>
            <a:r>
              <a:rPr dirty="0"/>
              <a:t> Intel/AMD Support Hardware Virtualization (2006-)</a:t>
            </a:r>
          </a:p>
          <a:p>
            <a:pPr lvl="1"/>
            <a:r>
              <a:rPr dirty="0"/>
              <a:t> Enables </a:t>
            </a:r>
            <a:r>
              <a:rPr lang="en-US" dirty="0"/>
              <a:t>i</a:t>
            </a:r>
            <a:r>
              <a:rPr dirty="0"/>
              <a:t>solation of VM processes</a:t>
            </a:r>
            <a:r>
              <a:rPr lang="en-US" dirty="0"/>
              <a:t>.</a:t>
            </a:r>
            <a:endParaRPr dirty="0"/>
          </a:p>
          <a:p>
            <a:pPr lvl="1"/>
            <a:r>
              <a:rPr dirty="0"/>
              <a:t> VM </a:t>
            </a:r>
            <a:r>
              <a:rPr lang="en-US" dirty="0"/>
              <a:t>s</a:t>
            </a:r>
            <a:r>
              <a:rPr dirty="0"/>
              <a:t>ecurity</a:t>
            </a:r>
            <a:r>
              <a:rPr lang="en-US" dirty="0"/>
              <a:t>.</a:t>
            </a:r>
            <a:endParaRPr dirty="0"/>
          </a:p>
        </p:txBody>
      </p:sp>
      <p:sp>
        <p:nvSpPr>
          <p:cNvPr id="4" name="Footer Placeholder 4">
            <a:extLst>
              <a:ext uri="{FF2B5EF4-FFF2-40B4-BE49-F238E27FC236}">
                <a16:creationId xmlns:a16="http://schemas.microsoft.com/office/drawing/2014/main" id="{6A38769B-E2E1-4D4E-A88A-34BD872D062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69127FC-7799-6B46-BC1A-7ABA7CD8D05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20</a:t>
            </a:fld>
            <a:endParaRPr lang="en-US" dirty="0"/>
          </a:p>
        </p:txBody>
      </p:sp>
      <p:pic>
        <p:nvPicPr>
          <p:cNvPr id="7" name="Picture 6">
            <a:extLst>
              <a:ext uri="{FF2B5EF4-FFF2-40B4-BE49-F238E27FC236}">
                <a16:creationId xmlns:a16="http://schemas.microsoft.com/office/drawing/2014/main" id="{8B19BB27-4994-5645-ABCC-78C06AD42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787" y="3557634"/>
            <a:ext cx="3950742" cy="26358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Virtualization Providers</a:t>
            </a:r>
          </a:p>
        </p:txBody>
      </p:sp>
      <p:pic>
        <p:nvPicPr>
          <p:cNvPr id="4" name="Picture 3" descr="vmware-logo-eps-vector-image-800x533-e1476948729563.png"/>
          <p:cNvPicPr>
            <a:picLocks noChangeAspect="1"/>
          </p:cNvPicPr>
          <p:nvPr/>
        </p:nvPicPr>
        <p:blipFill>
          <a:blip r:embed="rId3"/>
          <a:stretch>
            <a:fillRect/>
          </a:stretch>
        </p:blipFill>
        <p:spPr>
          <a:xfrm>
            <a:off x="3244360" y="1107270"/>
            <a:ext cx="2741003" cy="870160"/>
          </a:xfrm>
          <a:prstGeom prst="rect">
            <a:avLst/>
          </a:prstGeom>
        </p:spPr>
      </p:pic>
      <p:pic>
        <p:nvPicPr>
          <p:cNvPr id="5" name="Picture 4" descr="hyperv-logo2.jpg"/>
          <p:cNvPicPr>
            <a:picLocks noChangeAspect="1"/>
          </p:cNvPicPr>
          <p:nvPr/>
        </p:nvPicPr>
        <p:blipFill>
          <a:blip r:embed="rId4"/>
          <a:stretch>
            <a:fillRect/>
          </a:stretch>
        </p:blipFill>
        <p:spPr>
          <a:xfrm>
            <a:off x="3244360" y="3505321"/>
            <a:ext cx="2889983" cy="822771"/>
          </a:xfrm>
          <a:prstGeom prst="rect">
            <a:avLst/>
          </a:prstGeom>
        </p:spPr>
      </p:pic>
      <p:pic>
        <p:nvPicPr>
          <p:cNvPr id="7" name="Picture 6">
            <a:extLst>
              <a:ext uri="{FF2B5EF4-FFF2-40B4-BE49-F238E27FC236}">
                <a16:creationId xmlns:a16="http://schemas.microsoft.com/office/drawing/2014/main" id="{10BE426B-CC24-FF41-B587-CD91242BB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4911" y="4603048"/>
            <a:ext cx="2368880" cy="977978"/>
          </a:xfrm>
          <a:prstGeom prst="rect">
            <a:avLst/>
          </a:prstGeom>
        </p:spPr>
      </p:pic>
      <p:pic>
        <p:nvPicPr>
          <p:cNvPr id="9" name="Picture 8">
            <a:extLst>
              <a:ext uri="{FF2B5EF4-FFF2-40B4-BE49-F238E27FC236}">
                <a16:creationId xmlns:a16="http://schemas.microsoft.com/office/drawing/2014/main" id="{429ED3FC-D554-6140-8E47-B09C8745C0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4861" y="5855982"/>
            <a:ext cx="2540000" cy="787400"/>
          </a:xfrm>
          <a:prstGeom prst="rect">
            <a:avLst/>
          </a:prstGeom>
        </p:spPr>
      </p:pic>
      <p:pic>
        <p:nvPicPr>
          <p:cNvPr id="13" name="Picture 12">
            <a:extLst>
              <a:ext uri="{FF2B5EF4-FFF2-40B4-BE49-F238E27FC236}">
                <a16:creationId xmlns:a16="http://schemas.microsoft.com/office/drawing/2014/main" id="{92E7C30F-45EC-7A40-BEA5-E7ED55C7BA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7017" y="1548863"/>
            <a:ext cx="3830758" cy="2106169"/>
          </a:xfrm>
          <a:prstGeom prst="rect">
            <a:avLst/>
          </a:prstGeom>
        </p:spPr>
      </p:pic>
      <p:sp>
        <p:nvSpPr>
          <p:cNvPr id="8" name="Footer Placeholder 4">
            <a:extLst>
              <a:ext uri="{FF2B5EF4-FFF2-40B4-BE49-F238E27FC236}">
                <a16:creationId xmlns:a16="http://schemas.microsoft.com/office/drawing/2014/main" id="{7B4D73A1-6033-D74B-823E-7327414006CD}"/>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10" name="Slide Number Placeholder 5">
            <a:extLst>
              <a:ext uri="{FF2B5EF4-FFF2-40B4-BE49-F238E27FC236}">
                <a16:creationId xmlns:a16="http://schemas.microsoft.com/office/drawing/2014/main" id="{E3FAA526-9B6F-094D-B123-3909F558833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Cost of Virtualization</a:t>
            </a:r>
            <a:endParaRPr dirty="0"/>
          </a:p>
        </p:txBody>
      </p:sp>
      <p:sp>
        <p:nvSpPr>
          <p:cNvPr id="3" name="Content Placeholder 2"/>
          <p:cNvSpPr>
            <a:spLocks noGrp="1"/>
          </p:cNvSpPr>
          <p:nvPr>
            <p:ph idx="1"/>
          </p:nvPr>
        </p:nvSpPr>
        <p:spPr/>
        <p:txBody>
          <a:bodyPr/>
          <a:lstStyle/>
          <a:p>
            <a:r>
              <a:rPr dirty="0"/>
              <a:t> Performance</a:t>
            </a:r>
            <a:r>
              <a:rPr lang="en-US" dirty="0"/>
              <a:t>:</a:t>
            </a:r>
            <a:endParaRPr dirty="0"/>
          </a:p>
          <a:p>
            <a:pPr lvl="1"/>
            <a:r>
              <a:rPr dirty="0"/>
              <a:t> Virtual </a:t>
            </a:r>
            <a:r>
              <a:rPr lang="en-US" dirty="0"/>
              <a:t>h</a:t>
            </a:r>
            <a:r>
              <a:rPr dirty="0"/>
              <a:t>ardware doesn’t run as well as bare-metal.</a:t>
            </a:r>
          </a:p>
          <a:p>
            <a:pPr lvl="1"/>
            <a:r>
              <a:rPr dirty="0"/>
              <a:t> It can be MUCH slower in some cases.</a:t>
            </a:r>
          </a:p>
          <a:p>
            <a:r>
              <a:rPr dirty="0"/>
              <a:t> We end up with multiple redundant operating systems for each VM</a:t>
            </a:r>
            <a:r>
              <a:rPr lang="en-US" dirty="0"/>
              <a:t>:</a:t>
            </a:r>
            <a:endParaRPr dirty="0"/>
          </a:p>
          <a:p>
            <a:pPr lvl="1"/>
            <a:r>
              <a:rPr dirty="0"/>
              <a:t> Overall, though, it’s worth the cost</a:t>
            </a:r>
            <a:r>
              <a:rPr lang="en-US" dirty="0"/>
              <a:t>.</a:t>
            </a:r>
            <a:endParaRPr dirty="0"/>
          </a:p>
          <a:p>
            <a:pPr lvl="1"/>
            <a:r>
              <a:rPr dirty="0"/>
              <a:t> Our application VMs are sealed from each other</a:t>
            </a:r>
            <a:r>
              <a:rPr lang="en-US" dirty="0"/>
              <a:t>.</a:t>
            </a:r>
            <a:endParaRPr dirty="0"/>
          </a:p>
          <a:p>
            <a:pPr lvl="1"/>
            <a:r>
              <a:rPr dirty="0"/>
              <a:t> Sealed from host OS</a:t>
            </a:r>
            <a:r>
              <a:rPr lang="en-US" dirty="0"/>
              <a:t>.</a:t>
            </a:r>
            <a:endParaRPr dirty="0"/>
          </a:p>
          <a:p>
            <a:pPr lvl="1"/>
            <a:r>
              <a:rPr dirty="0"/>
              <a:t> We can copy VMs between machines without much problem.</a:t>
            </a:r>
          </a:p>
          <a:p>
            <a:r>
              <a:rPr dirty="0"/>
              <a:t> Virtual Instances make better use of hardware</a:t>
            </a:r>
            <a:r>
              <a:rPr lang="en-US" dirty="0"/>
              <a:t>.</a:t>
            </a:r>
            <a:endParaRPr dirty="0"/>
          </a:p>
          <a:p>
            <a:r>
              <a:rPr dirty="0"/>
              <a:t> Large bare-metal servers can balance resources among several running VMs.</a:t>
            </a:r>
          </a:p>
        </p:txBody>
      </p:sp>
      <p:sp>
        <p:nvSpPr>
          <p:cNvPr id="4" name="Footer Placeholder 4">
            <a:extLst>
              <a:ext uri="{FF2B5EF4-FFF2-40B4-BE49-F238E27FC236}">
                <a16:creationId xmlns:a16="http://schemas.microsoft.com/office/drawing/2014/main" id="{217A8A65-BCC6-6946-9816-5B6310A8180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1EF80948-FF37-A445-BFC3-62EA605A00A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22</a:t>
            </a:fld>
            <a:endParaRPr lang="en-US" dirty="0"/>
          </a:p>
        </p:txBody>
      </p:sp>
      <p:pic>
        <p:nvPicPr>
          <p:cNvPr id="8" name="Picture 7">
            <a:extLst>
              <a:ext uri="{FF2B5EF4-FFF2-40B4-BE49-F238E27FC236}">
                <a16:creationId xmlns:a16="http://schemas.microsoft.com/office/drawing/2014/main" id="{5E4752CF-B849-1045-ADE9-459AFDC34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786" y="1238699"/>
            <a:ext cx="2330743" cy="155382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 with Virtualization</a:t>
            </a:r>
          </a:p>
        </p:txBody>
      </p:sp>
      <p:sp>
        <p:nvSpPr>
          <p:cNvPr id="3" name="Content Placeholder 2"/>
          <p:cNvSpPr>
            <a:spLocks noGrp="1"/>
          </p:cNvSpPr>
          <p:nvPr>
            <p:ph idx="1"/>
          </p:nvPr>
        </p:nvSpPr>
        <p:spPr/>
        <p:txBody>
          <a:bodyPr/>
          <a:lstStyle/>
          <a:p>
            <a:r>
              <a:t> Notice how many Guest OS we have here.</a:t>
            </a:r>
          </a:p>
          <a:p>
            <a:r>
              <a:t> Do we we really need a separate guest OS for each VM?</a:t>
            </a:r>
          </a:p>
          <a:p>
            <a:endParaRPr/>
          </a:p>
          <a:p>
            <a:endParaRPr/>
          </a:p>
          <a:p>
            <a:endParaRPr/>
          </a:p>
          <a:p>
            <a:endParaRPr/>
          </a:p>
          <a:p>
            <a:endParaRPr/>
          </a:p>
          <a:p>
            <a:endParaRPr/>
          </a:p>
          <a:p>
            <a:endParaRPr/>
          </a:p>
          <a:p>
            <a:endParaRPr/>
          </a:p>
          <a:p>
            <a:endParaRPr/>
          </a:p>
          <a:p>
            <a:endParaRPr/>
          </a:p>
          <a:p>
            <a:endParaRPr/>
          </a:p>
          <a:p>
            <a:endParaRPr/>
          </a:p>
        </p:txBody>
      </p:sp>
      <p:pic>
        <p:nvPicPr>
          <p:cNvPr id="4" name="Picture 3" descr="replacethis-virtualization-guest-os.png"/>
          <p:cNvPicPr>
            <a:picLocks noChangeAspect="1"/>
          </p:cNvPicPr>
          <p:nvPr/>
        </p:nvPicPr>
        <p:blipFill>
          <a:blip r:embed="rId3"/>
          <a:stretch>
            <a:fillRect/>
          </a:stretch>
        </p:blipFill>
        <p:spPr>
          <a:xfrm>
            <a:off x="2530168" y="2762581"/>
            <a:ext cx="4169387" cy="3563579"/>
          </a:xfrm>
          <a:prstGeom prst="rect">
            <a:avLst/>
          </a:prstGeom>
        </p:spPr>
      </p:pic>
      <p:sp>
        <p:nvSpPr>
          <p:cNvPr id="5" name="Footer Placeholder 4">
            <a:extLst>
              <a:ext uri="{FF2B5EF4-FFF2-40B4-BE49-F238E27FC236}">
                <a16:creationId xmlns:a16="http://schemas.microsoft.com/office/drawing/2014/main" id="{8B0937A1-A7AF-C248-AD3B-08DC1206512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F874809-817A-E848-BE53-013C3F1B9D3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Containers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are Containers</a:t>
            </a:r>
          </a:p>
        </p:txBody>
      </p:sp>
      <p:sp>
        <p:nvSpPr>
          <p:cNvPr id="3" name="Content Placeholder 2"/>
          <p:cNvSpPr>
            <a:spLocks noGrp="1"/>
          </p:cNvSpPr>
          <p:nvPr>
            <p:ph idx="1"/>
          </p:nvPr>
        </p:nvSpPr>
        <p:spPr/>
        <p:txBody>
          <a:bodyPr/>
          <a:lstStyle/>
          <a:p>
            <a:r>
              <a:rPr dirty="0"/>
              <a:t> Containers are:</a:t>
            </a:r>
          </a:p>
          <a:p>
            <a:pPr lvl="1"/>
            <a:r>
              <a:rPr dirty="0"/>
              <a:t> OS Level Virtualization</a:t>
            </a:r>
          </a:p>
          <a:p>
            <a:pPr lvl="1"/>
            <a:r>
              <a:rPr dirty="0"/>
              <a:t> Application Code + Filesystem Image code = Packaged Together</a:t>
            </a:r>
          </a:p>
          <a:p>
            <a:r>
              <a:rPr dirty="0"/>
              <a:t> </a:t>
            </a:r>
            <a:r>
              <a:rPr lang="en-US" dirty="0"/>
              <a:t>H</a:t>
            </a:r>
            <a:r>
              <a:rPr dirty="0"/>
              <a:t>ow is it different from Virtualization?</a:t>
            </a:r>
          </a:p>
          <a:p>
            <a:pPr lvl="1"/>
            <a:r>
              <a:rPr dirty="0"/>
              <a:t> Only the ”</a:t>
            </a:r>
            <a:r>
              <a:rPr dirty="0" err="1"/>
              <a:t>Userland</a:t>
            </a:r>
            <a:r>
              <a:rPr dirty="0"/>
              <a:t>” is virtualized</a:t>
            </a:r>
            <a:r>
              <a:rPr lang="en-US" dirty="0"/>
              <a:t>.</a:t>
            </a:r>
            <a:endParaRPr dirty="0"/>
          </a:p>
          <a:p>
            <a:pPr lvl="1"/>
            <a:r>
              <a:rPr dirty="0"/>
              <a:t> </a:t>
            </a:r>
            <a:r>
              <a:rPr lang="en-US" dirty="0"/>
              <a:t>The k</a:t>
            </a:r>
            <a:r>
              <a:rPr dirty="0"/>
              <a:t>ernel is shared with the host</a:t>
            </a:r>
            <a:r>
              <a:rPr lang="en-US" dirty="0"/>
              <a:t>.</a:t>
            </a:r>
            <a:endParaRPr dirty="0"/>
          </a:p>
          <a:p>
            <a:r>
              <a:rPr dirty="0"/>
              <a:t> Both Host and Guest have to be the same OS (with some exceptions)</a:t>
            </a:r>
            <a:r>
              <a:rPr lang="en-US" dirty="0"/>
              <a:t>.</a:t>
            </a:r>
            <a:endParaRPr dirty="0"/>
          </a:p>
          <a:p>
            <a:pPr lvl="1"/>
            <a:r>
              <a:rPr dirty="0"/>
              <a:t> Usually Linux</a:t>
            </a:r>
            <a:r>
              <a:rPr lang="en-US" dirty="0"/>
              <a:t>.</a:t>
            </a:r>
            <a:endParaRPr dirty="0"/>
          </a:p>
          <a:p>
            <a:pPr lvl="1"/>
            <a:r>
              <a:rPr dirty="0"/>
              <a:t> Microsoft has worked with Docker to have Windows containers as well.</a:t>
            </a:r>
          </a:p>
          <a:p>
            <a:endParaRPr dirty="0"/>
          </a:p>
          <a:p>
            <a:endParaRPr dirty="0"/>
          </a:p>
          <a:p>
            <a:endParaRPr dirty="0"/>
          </a:p>
          <a:p>
            <a:endParaRPr dirty="0"/>
          </a:p>
          <a:p>
            <a:endParaRPr dirty="0"/>
          </a:p>
          <a:p>
            <a:endParaRPr dirty="0"/>
          </a:p>
          <a:p>
            <a:endParaRPr dirty="0"/>
          </a:p>
        </p:txBody>
      </p:sp>
      <p:pic>
        <p:nvPicPr>
          <p:cNvPr id="4" name="Picture 3" descr="container-489933_640.jpg"/>
          <p:cNvPicPr>
            <a:picLocks noChangeAspect="1"/>
          </p:cNvPicPr>
          <p:nvPr/>
        </p:nvPicPr>
        <p:blipFill>
          <a:blip r:embed="rId3"/>
          <a:stretch>
            <a:fillRect/>
          </a:stretch>
        </p:blipFill>
        <p:spPr>
          <a:xfrm>
            <a:off x="6116232" y="4642277"/>
            <a:ext cx="2535870" cy="1901902"/>
          </a:xfrm>
          <a:prstGeom prst="rect">
            <a:avLst/>
          </a:prstGeom>
        </p:spPr>
      </p:pic>
      <p:sp>
        <p:nvSpPr>
          <p:cNvPr id="5" name="Footer Placeholder 4">
            <a:extLst>
              <a:ext uri="{FF2B5EF4-FFF2-40B4-BE49-F238E27FC236}">
                <a16:creationId xmlns:a16="http://schemas.microsoft.com/office/drawing/2014/main" id="{DE6D934F-D33C-7D42-B039-749F63FC9791}"/>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94AF42A-7ACE-964F-9B1D-452B7FAD473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Virtual Machines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375519813"/>
              </p:ext>
            </p:extLst>
          </p:nvPr>
        </p:nvGraphicFramePr>
        <p:xfrm>
          <a:off x="374904" y="1828800"/>
          <a:ext cx="8485632" cy="28803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dirty="0"/>
                    </a:p>
                  </a:txBody>
                  <a:tcPr/>
                </a:tc>
                <a:tc>
                  <a:txBody>
                    <a:bodyPr/>
                    <a:lstStyle/>
                    <a:p>
                      <a:r>
                        <a:t>Container</a:t>
                      </a:r>
                    </a:p>
                  </a:txBody>
                  <a:tcPr/>
                </a:tc>
                <a:tc>
                  <a:txBody>
                    <a:bodyPr/>
                    <a:lstStyle/>
                    <a:p>
                      <a:r>
                        <a:t>Virtual Machine</a:t>
                      </a:r>
                    </a:p>
                  </a:txBody>
                  <a:tcPr/>
                </a:tc>
                <a:extLst>
                  <a:ext uri="{0D108BD9-81ED-4DB2-BD59-A6C34878D82A}">
                    <a16:rowId xmlns:a16="http://schemas.microsoft.com/office/drawing/2014/main" val="10000"/>
                  </a:ext>
                </a:extLst>
              </a:tr>
              <a:tr h="457200">
                <a:tc>
                  <a:txBody>
                    <a:bodyPr/>
                    <a:lstStyle/>
                    <a:p>
                      <a:r>
                        <a:rPr dirty="0"/>
                        <a:t>OS</a:t>
                      </a:r>
                    </a:p>
                  </a:txBody>
                  <a:tcPr/>
                </a:tc>
                <a:tc>
                  <a:txBody>
                    <a:bodyPr/>
                    <a:lstStyle/>
                    <a:p>
                      <a:r>
                        <a:rPr dirty="0"/>
                        <a:t>No OS Kernel, use Host's OS Kernel</a:t>
                      </a:r>
                    </a:p>
                  </a:txBody>
                  <a:tcPr/>
                </a:tc>
                <a:tc>
                  <a:txBody>
                    <a:bodyPr/>
                    <a:lstStyle/>
                    <a:p>
                      <a:r>
                        <a:t>Each Virtual Instance has its own OS</a:t>
                      </a:r>
                    </a:p>
                  </a:txBody>
                  <a:tcPr/>
                </a:tc>
                <a:extLst>
                  <a:ext uri="{0D108BD9-81ED-4DB2-BD59-A6C34878D82A}">
                    <a16:rowId xmlns:a16="http://schemas.microsoft.com/office/drawing/2014/main" val="10001"/>
                  </a:ext>
                </a:extLst>
              </a:tr>
              <a:tr h="457200">
                <a:tc>
                  <a:txBody>
                    <a:bodyPr/>
                    <a:lstStyle/>
                    <a:p>
                      <a:r>
                        <a:rPr dirty="0"/>
                        <a:t>Filesystem</a:t>
                      </a:r>
                    </a:p>
                  </a:txBody>
                  <a:tcPr/>
                </a:tc>
                <a:tc>
                  <a:txBody>
                    <a:bodyPr/>
                    <a:lstStyle/>
                    <a:p>
                      <a:r>
                        <a:rPr dirty="0"/>
                        <a:t>Dedicated File</a:t>
                      </a:r>
                      <a:r>
                        <a:rPr lang="en-US" dirty="0"/>
                        <a:t>s</a:t>
                      </a:r>
                      <a:r>
                        <a:rPr dirty="0"/>
                        <a:t>ystem</a:t>
                      </a:r>
                    </a:p>
                  </a:txBody>
                  <a:tcPr/>
                </a:tc>
                <a:tc>
                  <a:txBody>
                    <a:bodyPr/>
                    <a:lstStyle/>
                    <a:p>
                      <a:r>
                        <a:rPr dirty="0"/>
                        <a:t>Dedicated File</a:t>
                      </a:r>
                      <a:r>
                        <a:rPr lang="en-US" dirty="0"/>
                        <a:t>s</a:t>
                      </a:r>
                      <a:r>
                        <a:rPr dirty="0"/>
                        <a:t>ystem</a:t>
                      </a:r>
                    </a:p>
                  </a:txBody>
                  <a:tcPr/>
                </a:tc>
                <a:extLst>
                  <a:ext uri="{0D108BD9-81ED-4DB2-BD59-A6C34878D82A}">
                    <a16:rowId xmlns:a16="http://schemas.microsoft.com/office/drawing/2014/main" val="10002"/>
                  </a:ext>
                </a:extLst>
              </a:tr>
              <a:tr h="457200">
                <a:tc>
                  <a:txBody>
                    <a:bodyPr/>
                    <a:lstStyle/>
                    <a:p>
                      <a:r>
                        <a:t>Isolation</a:t>
                      </a:r>
                    </a:p>
                  </a:txBody>
                  <a:tcPr/>
                </a:tc>
                <a:tc>
                  <a:txBody>
                    <a:bodyPr/>
                    <a:lstStyle/>
                    <a:p>
                      <a:r>
                        <a:t>Uses Virtualization API of host kernel for some isolation</a:t>
                      </a:r>
                    </a:p>
                  </a:txBody>
                  <a:tcPr/>
                </a:tc>
                <a:tc>
                  <a:txBody>
                    <a:bodyPr/>
                    <a:lstStyle/>
                    <a:p>
                      <a:r>
                        <a:t>Uses guest isolation for more robust isolation</a:t>
                      </a:r>
                    </a:p>
                  </a:txBody>
                  <a:tcPr/>
                </a:tc>
                <a:extLst>
                  <a:ext uri="{0D108BD9-81ED-4DB2-BD59-A6C34878D82A}">
                    <a16:rowId xmlns:a16="http://schemas.microsoft.com/office/drawing/2014/main" val="10003"/>
                  </a:ext>
                </a:extLst>
              </a:tr>
              <a:tr h="457200">
                <a:tc>
                  <a:txBody>
                    <a:bodyPr/>
                    <a:lstStyle/>
                    <a:p>
                      <a:r>
                        <a:t>Guest OS Support</a:t>
                      </a:r>
                    </a:p>
                  </a:txBody>
                  <a:tcPr/>
                </a:tc>
                <a:tc>
                  <a:txBody>
                    <a:bodyPr/>
                    <a:lstStyle/>
                    <a:p>
                      <a:r>
                        <a:t>Same as Host (usually Linux)</a:t>
                      </a:r>
                    </a:p>
                  </a:txBody>
                  <a:tcPr/>
                </a:tc>
                <a:tc>
                  <a:txBody>
                    <a:bodyPr/>
                    <a:lstStyle/>
                    <a:p>
                      <a:r>
                        <a:t>Can run any OS that supports host CPU.</a:t>
                      </a:r>
                    </a:p>
                  </a:txBody>
                  <a:tcPr/>
                </a:tc>
                <a:extLst>
                  <a:ext uri="{0D108BD9-81ED-4DB2-BD59-A6C34878D82A}">
                    <a16:rowId xmlns:a16="http://schemas.microsoft.com/office/drawing/2014/main" val="10004"/>
                  </a:ext>
                </a:extLst>
              </a:tr>
              <a:tr h="457200">
                <a:tc>
                  <a:txBody>
                    <a:bodyPr/>
                    <a:lstStyle/>
                    <a:p>
                      <a:r>
                        <a:rPr dirty="0"/>
                        <a:t>Start/Stop Time</a:t>
                      </a:r>
                    </a:p>
                  </a:txBody>
                  <a:tcPr/>
                </a:tc>
                <a:tc>
                  <a:txBody>
                    <a:bodyPr/>
                    <a:lstStyle/>
                    <a:p>
                      <a:r>
                        <a:t>milliseconds</a:t>
                      </a:r>
                    </a:p>
                  </a:txBody>
                  <a:tcPr/>
                </a:tc>
                <a:tc>
                  <a:txBody>
                    <a:bodyPr/>
                    <a:lstStyle/>
                    <a:p>
                      <a:r>
                        <a:rPr dirty="0"/>
                        <a:t>seconds to minutes</a:t>
                      </a:r>
                    </a:p>
                  </a:txBody>
                  <a:tcPr/>
                </a:tc>
                <a:extLst>
                  <a:ext uri="{0D108BD9-81ED-4DB2-BD59-A6C34878D82A}">
                    <a16:rowId xmlns:a16="http://schemas.microsoft.com/office/drawing/2014/main" val="10005"/>
                  </a:ext>
                </a:extLst>
              </a:tr>
            </a:tbl>
          </a:graphicData>
        </a:graphic>
      </p:graphicFrame>
      <p:sp>
        <p:nvSpPr>
          <p:cNvPr id="5" name="Footer Placeholder 4">
            <a:extLst>
              <a:ext uri="{FF2B5EF4-FFF2-40B4-BE49-F238E27FC236}">
                <a16:creationId xmlns:a16="http://schemas.microsoft.com/office/drawing/2014/main" id="{1FD73DE0-854D-A34F-986F-97CAD17060E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EB4FA00-2220-AC41-8FD4-73F6FC97339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Containers Versus Package Managers</a:t>
            </a:r>
          </a:p>
        </p:txBody>
      </p:sp>
      <p:sp>
        <p:nvSpPr>
          <p:cNvPr id="3" name="Content Placeholder 2"/>
          <p:cNvSpPr>
            <a:spLocks noGrp="1"/>
          </p:cNvSpPr>
          <p:nvPr>
            <p:ph idx="1"/>
          </p:nvPr>
        </p:nvSpPr>
        <p:spPr/>
        <p:txBody>
          <a:bodyPr/>
          <a:lstStyle/>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18649264"/>
              </p:ext>
            </p:extLst>
          </p:nvPr>
        </p:nvGraphicFramePr>
        <p:xfrm>
          <a:off x="374904" y="1828800"/>
          <a:ext cx="8485632" cy="1965960"/>
        </p:xfrm>
        <a:graphic>
          <a:graphicData uri="http://schemas.openxmlformats.org/drawingml/2006/table">
            <a:tbl>
              <a:tblPr firstRow="1" bandRow="1">
                <a:tableStyleId>{5C22544A-7EE6-4342-B048-85BDC9FD1C3A}</a:tableStyleId>
              </a:tblPr>
              <a:tblGrid>
                <a:gridCol w="2828544">
                  <a:extLst>
                    <a:ext uri="{9D8B030D-6E8A-4147-A177-3AD203B41FA5}">
                      <a16:colId xmlns:a16="http://schemas.microsoft.com/office/drawing/2014/main" val="20000"/>
                    </a:ext>
                  </a:extLst>
                </a:gridCol>
                <a:gridCol w="2828544">
                  <a:extLst>
                    <a:ext uri="{9D8B030D-6E8A-4147-A177-3AD203B41FA5}">
                      <a16:colId xmlns:a16="http://schemas.microsoft.com/office/drawing/2014/main" val="20001"/>
                    </a:ext>
                  </a:extLst>
                </a:gridCol>
                <a:gridCol w="2828544">
                  <a:extLst>
                    <a:ext uri="{9D8B030D-6E8A-4147-A177-3AD203B41FA5}">
                      <a16:colId xmlns:a16="http://schemas.microsoft.com/office/drawing/2014/main" val="20002"/>
                    </a:ext>
                  </a:extLst>
                </a:gridCol>
              </a:tblGrid>
              <a:tr h="457200">
                <a:tc>
                  <a:txBody>
                    <a:bodyPr/>
                    <a:lstStyle/>
                    <a:p>
                      <a:endParaRPr dirty="0"/>
                    </a:p>
                  </a:txBody>
                  <a:tcPr/>
                </a:tc>
                <a:tc>
                  <a:txBody>
                    <a:bodyPr/>
                    <a:lstStyle/>
                    <a:p>
                      <a:r>
                        <a:t>Container</a:t>
                      </a:r>
                    </a:p>
                  </a:txBody>
                  <a:tcPr/>
                </a:tc>
                <a:tc>
                  <a:txBody>
                    <a:bodyPr/>
                    <a:lstStyle/>
                    <a:p>
                      <a:r>
                        <a:t>Package Manager</a:t>
                      </a:r>
                    </a:p>
                  </a:txBody>
                  <a:tcPr/>
                </a:tc>
                <a:extLst>
                  <a:ext uri="{0D108BD9-81ED-4DB2-BD59-A6C34878D82A}">
                    <a16:rowId xmlns:a16="http://schemas.microsoft.com/office/drawing/2014/main" val="10000"/>
                  </a:ext>
                </a:extLst>
              </a:tr>
              <a:tr h="457200">
                <a:tc>
                  <a:txBody>
                    <a:bodyPr/>
                    <a:lstStyle/>
                    <a:p>
                      <a:r>
                        <a:rPr dirty="0"/>
                        <a:t>Filesystem</a:t>
                      </a:r>
                    </a:p>
                  </a:txBody>
                  <a:tcPr/>
                </a:tc>
                <a:tc>
                  <a:txBody>
                    <a:bodyPr/>
                    <a:lstStyle/>
                    <a:p>
                      <a:r>
                        <a:rPr dirty="0"/>
                        <a:t>All </a:t>
                      </a:r>
                      <a:r>
                        <a:rPr lang="en-US" dirty="0"/>
                        <a:t>d</a:t>
                      </a:r>
                      <a:r>
                        <a:rPr dirty="0"/>
                        <a:t>ependencies installed to container filesystem.</a:t>
                      </a:r>
                    </a:p>
                  </a:txBody>
                  <a:tcPr/>
                </a:tc>
                <a:tc>
                  <a:txBody>
                    <a:bodyPr/>
                    <a:lstStyle/>
                    <a:p>
                      <a:r>
                        <a:rPr dirty="0"/>
                        <a:t>All </a:t>
                      </a:r>
                      <a:r>
                        <a:rPr lang="en-US" dirty="0"/>
                        <a:t>d</a:t>
                      </a:r>
                      <a:r>
                        <a:rPr dirty="0"/>
                        <a:t>ependencies installed to local filesystem.</a:t>
                      </a:r>
                    </a:p>
                  </a:txBody>
                  <a:tcPr/>
                </a:tc>
                <a:extLst>
                  <a:ext uri="{0D108BD9-81ED-4DB2-BD59-A6C34878D82A}">
                    <a16:rowId xmlns:a16="http://schemas.microsoft.com/office/drawing/2014/main" val="10001"/>
                  </a:ext>
                </a:extLst>
              </a:tr>
              <a:tr h="457200">
                <a:tc>
                  <a:txBody>
                    <a:bodyPr/>
                    <a:lstStyle/>
                    <a:p>
                      <a:r>
                        <a:t>Isolation</a:t>
                      </a:r>
                    </a:p>
                  </a:txBody>
                  <a:tcPr/>
                </a:tc>
                <a:tc>
                  <a:txBody>
                    <a:bodyPr/>
                    <a:lstStyle/>
                    <a:p>
                      <a:r>
                        <a:t>Userland isolation, kernel shared.</a:t>
                      </a:r>
                    </a:p>
                  </a:txBody>
                  <a:tcPr/>
                </a:tc>
                <a:tc>
                  <a:txBody>
                    <a:bodyPr/>
                    <a:lstStyle/>
                    <a:p>
                      <a:r>
                        <a:rPr dirty="0"/>
                        <a:t>No </a:t>
                      </a:r>
                      <a:r>
                        <a:rPr lang="en-US" dirty="0"/>
                        <a:t>i</a:t>
                      </a:r>
                      <a:r>
                        <a:rPr dirty="0"/>
                        <a:t>solation. Processes run together.</a:t>
                      </a:r>
                    </a:p>
                  </a:txBody>
                  <a:tcPr/>
                </a:tc>
                <a:extLst>
                  <a:ext uri="{0D108BD9-81ED-4DB2-BD59-A6C34878D82A}">
                    <a16:rowId xmlns:a16="http://schemas.microsoft.com/office/drawing/2014/main" val="10002"/>
                  </a:ext>
                </a:extLst>
              </a:tr>
              <a:tr h="457200">
                <a:tc>
                  <a:txBody>
                    <a:bodyPr/>
                    <a:lstStyle/>
                    <a:p>
                      <a:r>
                        <a:t>Dependencies</a:t>
                      </a:r>
                    </a:p>
                  </a:txBody>
                  <a:tcPr/>
                </a:tc>
                <a:tc>
                  <a:txBody>
                    <a:bodyPr/>
                    <a:lstStyle/>
                    <a:p>
                      <a:r>
                        <a:rPr dirty="0"/>
                        <a:t>Dependencies put in container</a:t>
                      </a:r>
                      <a:r>
                        <a:rPr lang="en-US" dirty="0"/>
                        <a:t>.</a:t>
                      </a:r>
                      <a:endParaRPr dirty="0"/>
                    </a:p>
                  </a:txBody>
                  <a:tcPr/>
                </a:tc>
                <a:tc>
                  <a:txBody>
                    <a:bodyPr/>
                    <a:lstStyle/>
                    <a:p>
                      <a:r>
                        <a:rPr dirty="0"/>
                        <a:t>Can have circular dependency issues.</a:t>
                      </a:r>
                    </a:p>
                  </a:txBody>
                  <a:tcPr/>
                </a:tc>
                <a:extLst>
                  <a:ext uri="{0D108BD9-81ED-4DB2-BD59-A6C34878D82A}">
                    <a16:rowId xmlns:a16="http://schemas.microsoft.com/office/drawing/2014/main" val="10003"/>
                  </a:ext>
                </a:extLst>
              </a:tr>
            </a:tbl>
          </a:graphicData>
        </a:graphic>
      </p:graphicFrame>
      <p:sp>
        <p:nvSpPr>
          <p:cNvPr id="5" name="Footer Placeholder 4">
            <a:extLst>
              <a:ext uri="{FF2B5EF4-FFF2-40B4-BE49-F238E27FC236}">
                <a16:creationId xmlns:a16="http://schemas.microsoft.com/office/drawing/2014/main" id="{81E52CAE-646F-1841-8125-4F05F96E394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AE8216D-AE6A-7B46-A321-57D94AC9903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Solving the Matrix from </a:t>
            </a:r>
            <a:r>
              <a:rPr lang="en-US" dirty="0"/>
              <a:t>Problem</a:t>
            </a:r>
            <a:endParaRPr dirty="0"/>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3337560"/>
        </p:xfrm>
        <a:graphic>
          <a:graphicData uri="http://schemas.openxmlformats.org/drawingml/2006/table">
            <a:tbl>
              <a:tblPr firstRow="1" bandRow="1">
                <a:tableStyleId>{5C22544A-7EE6-4342-B048-85BDC9FD1C3A}</a:tableStyleId>
              </a:tblPr>
              <a:tblGrid>
                <a:gridCol w="1212233">
                  <a:extLst>
                    <a:ext uri="{9D8B030D-6E8A-4147-A177-3AD203B41FA5}">
                      <a16:colId xmlns:a16="http://schemas.microsoft.com/office/drawing/2014/main" val="20000"/>
                    </a:ext>
                  </a:extLst>
                </a:gridCol>
                <a:gridCol w="1212233">
                  <a:extLst>
                    <a:ext uri="{9D8B030D-6E8A-4147-A177-3AD203B41FA5}">
                      <a16:colId xmlns:a16="http://schemas.microsoft.com/office/drawing/2014/main" val="20001"/>
                    </a:ext>
                  </a:extLst>
                </a:gridCol>
                <a:gridCol w="1212233">
                  <a:extLst>
                    <a:ext uri="{9D8B030D-6E8A-4147-A177-3AD203B41FA5}">
                      <a16:colId xmlns:a16="http://schemas.microsoft.com/office/drawing/2014/main" val="20002"/>
                    </a:ext>
                  </a:extLst>
                </a:gridCol>
                <a:gridCol w="1212233">
                  <a:extLst>
                    <a:ext uri="{9D8B030D-6E8A-4147-A177-3AD203B41FA5}">
                      <a16:colId xmlns:a16="http://schemas.microsoft.com/office/drawing/2014/main" val="20003"/>
                    </a:ext>
                  </a:extLst>
                </a:gridCol>
                <a:gridCol w="1212233">
                  <a:extLst>
                    <a:ext uri="{9D8B030D-6E8A-4147-A177-3AD203B41FA5}">
                      <a16:colId xmlns:a16="http://schemas.microsoft.com/office/drawing/2014/main" val="20004"/>
                    </a:ext>
                  </a:extLst>
                </a:gridCol>
                <a:gridCol w="1212233">
                  <a:extLst>
                    <a:ext uri="{9D8B030D-6E8A-4147-A177-3AD203B41FA5}">
                      <a16:colId xmlns:a16="http://schemas.microsoft.com/office/drawing/2014/main" val="20005"/>
                    </a:ext>
                  </a:extLst>
                </a:gridCol>
                <a:gridCol w="1212234">
                  <a:extLst>
                    <a:ext uri="{9D8B030D-6E8A-4147-A177-3AD203B41FA5}">
                      <a16:colId xmlns:a16="http://schemas.microsoft.com/office/drawing/2014/main" val="20006"/>
                    </a:ext>
                  </a:extLst>
                </a:gridCol>
              </a:tblGrid>
              <a:tr h="457200">
                <a:tc>
                  <a:txBody>
                    <a:bodyPr/>
                    <a:lstStyle/>
                    <a:p>
                      <a:endParaRPr/>
                    </a:p>
                  </a:txBody>
                  <a:tcPr/>
                </a:tc>
                <a:tc>
                  <a:txBody>
                    <a:bodyPr/>
                    <a:lstStyle/>
                    <a:p>
                      <a:r>
                        <a:t>Dev VM</a:t>
                      </a:r>
                    </a:p>
                  </a:txBody>
                  <a:tcPr/>
                </a:tc>
                <a:tc>
                  <a:txBody>
                    <a:bodyPr/>
                    <a:lstStyle/>
                    <a:p>
                      <a:r>
                        <a:t>QA Server</a:t>
                      </a:r>
                    </a:p>
                  </a:txBody>
                  <a:tcPr/>
                </a:tc>
                <a:tc>
                  <a:txBody>
                    <a:bodyPr/>
                    <a:lstStyle/>
                    <a:p>
                      <a:r>
                        <a:t>Prod Instance</a:t>
                      </a:r>
                    </a:p>
                  </a:txBody>
                  <a:tcPr/>
                </a:tc>
                <a:tc>
                  <a:txBody>
                    <a:bodyPr/>
                    <a:lstStyle/>
                    <a:p>
                      <a:r>
                        <a:t>Prod Cluster</a:t>
                      </a:r>
                    </a:p>
                  </a:txBody>
                  <a:tcPr/>
                </a:tc>
                <a:tc>
                  <a:txBody>
                    <a:bodyPr/>
                    <a:lstStyle/>
                    <a:p>
                      <a:r>
                        <a:t>AWS</a:t>
                      </a:r>
                    </a:p>
                  </a:txBody>
                  <a:tcPr/>
                </a:tc>
                <a:tc>
                  <a:txBody>
                    <a:bodyPr/>
                    <a:lstStyle/>
                    <a:p>
                      <a:r>
                        <a:t>Laptop</a:t>
                      </a:r>
                    </a:p>
                  </a:txBody>
                  <a:tcPr/>
                </a:tc>
                <a:extLst>
                  <a:ext uri="{0D108BD9-81ED-4DB2-BD59-A6C34878D82A}">
                    <a16:rowId xmlns:a16="http://schemas.microsoft.com/office/drawing/2014/main" val="10000"/>
                  </a:ext>
                </a:extLst>
              </a:tr>
              <a:tr h="457200">
                <a:tc>
                  <a:txBody>
                    <a:bodyPr/>
                    <a:lstStyle/>
                    <a:p>
                      <a:r>
                        <a:t>HTML/CSS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1"/>
                  </a:ext>
                </a:extLst>
              </a:tr>
              <a:tr h="457200">
                <a:tc>
                  <a:txBody>
                    <a:bodyPr/>
                    <a:lstStyle/>
                    <a:p>
                      <a:r>
                        <a:t>Back-End Code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2"/>
                  </a:ext>
                </a:extLst>
              </a:tr>
              <a:tr h="457200">
                <a:tc>
                  <a:txBody>
                    <a:bodyPr/>
                    <a:lstStyle/>
                    <a:p>
                      <a:r>
                        <a:t>App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3"/>
                  </a:ext>
                </a:extLst>
              </a:tr>
              <a:tr h="457200">
                <a:tc>
                  <a:txBody>
                    <a:bodyPr/>
                    <a:lstStyle/>
                    <a:p>
                      <a:r>
                        <a:t>Analytics DB</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4"/>
                  </a:ext>
                </a:extLst>
              </a:tr>
              <a:tr h="457200">
                <a:tc>
                  <a:txBody>
                    <a:bodyPr/>
                    <a:lstStyle/>
                    <a:p>
                      <a:r>
                        <a:t>Worker Processes</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5"/>
                  </a:ext>
                </a:extLst>
              </a:tr>
              <a:tr h="457200">
                <a:tc>
                  <a:txBody>
                    <a:bodyPr/>
                    <a:lstStyle/>
                    <a:p>
                      <a:r>
                        <a:t>Queue</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tc>
                  <a:txBody>
                    <a:bodyPr/>
                    <a:lstStyle/>
                    <a:p>
                      <a:r>
                        <a:t>Container</a:t>
                      </a:r>
                    </a:p>
                  </a:txBody>
                  <a:tcPr/>
                </a:tc>
                <a:extLst>
                  <a:ext uri="{0D108BD9-81ED-4DB2-BD59-A6C34878D82A}">
                    <a16:rowId xmlns:a16="http://schemas.microsoft.com/office/drawing/2014/main" val="10006"/>
                  </a:ext>
                </a:extLst>
              </a:tr>
            </a:tbl>
          </a:graphicData>
        </a:graphic>
      </p:graphicFrame>
      <p:sp>
        <p:nvSpPr>
          <p:cNvPr id="5" name="Footer Placeholder 4">
            <a:extLst>
              <a:ext uri="{FF2B5EF4-FFF2-40B4-BE49-F238E27FC236}">
                <a16:creationId xmlns:a16="http://schemas.microsoft.com/office/drawing/2014/main" id="{EA3D901C-7BCA-1C49-9800-BA110CBFBE9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6432D3C-F930-4846-AD09-5E369BFEBAB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When NOT to use Containers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1006241168"/>
              </p:ext>
            </p:extLst>
          </p:nvPr>
        </p:nvGraphicFramePr>
        <p:xfrm>
          <a:off x="374904" y="1828800"/>
          <a:ext cx="8485632" cy="3589020"/>
        </p:xfrm>
        <a:graphic>
          <a:graphicData uri="http://schemas.openxmlformats.org/drawingml/2006/table">
            <a:tbl>
              <a:tblPr firstRow="1" bandRow="1">
                <a:tableStyleId>{5C22544A-7EE6-4342-B048-85BDC9FD1C3A}</a:tableStyleId>
              </a:tblPr>
              <a:tblGrid>
                <a:gridCol w="3338114">
                  <a:extLst>
                    <a:ext uri="{9D8B030D-6E8A-4147-A177-3AD203B41FA5}">
                      <a16:colId xmlns:a16="http://schemas.microsoft.com/office/drawing/2014/main" val="20000"/>
                    </a:ext>
                  </a:extLst>
                </a:gridCol>
                <a:gridCol w="5147518">
                  <a:extLst>
                    <a:ext uri="{9D8B030D-6E8A-4147-A177-3AD203B41FA5}">
                      <a16:colId xmlns:a16="http://schemas.microsoft.com/office/drawing/2014/main" val="20001"/>
                    </a:ext>
                  </a:extLst>
                </a:gridCol>
              </a:tblGrid>
              <a:tr h="457200">
                <a:tc>
                  <a:txBody>
                    <a:bodyPr/>
                    <a:lstStyle/>
                    <a:p>
                      <a:endParaRPr/>
                    </a:p>
                  </a:txBody>
                  <a:tcPr/>
                </a:tc>
                <a:tc>
                  <a:txBody>
                    <a:bodyPr/>
                    <a:lstStyle/>
                    <a:p>
                      <a:endParaRPr/>
                    </a:p>
                  </a:txBody>
                  <a:tcPr/>
                </a:tc>
                <a:extLst>
                  <a:ext uri="{0D108BD9-81ED-4DB2-BD59-A6C34878D82A}">
                    <a16:rowId xmlns:a16="http://schemas.microsoft.com/office/drawing/2014/main" val="10000"/>
                  </a:ext>
                </a:extLst>
              </a:tr>
              <a:tr h="457200">
                <a:tc>
                  <a:txBody>
                    <a:bodyPr/>
                    <a:lstStyle/>
                    <a:p>
                      <a:r>
                        <a:t>Multiple OS</a:t>
                      </a:r>
                    </a:p>
                  </a:txBody>
                  <a:tcPr/>
                </a:tc>
                <a:tc>
                  <a:txBody>
                    <a:bodyPr/>
                    <a:lstStyle/>
                    <a:p>
                      <a:r>
                        <a:t>VMs allow a single computer to run multiple OS, such as Linux, Windows, etc. For example, we could run a Windows Guest on a Linux Host. This is not possible with containers.</a:t>
                      </a:r>
                    </a:p>
                  </a:txBody>
                  <a:tcPr/>
                </a:tc>
                <a:extLst>
                  <a:ext uri="{0D108BD9-81ED-4DB2-BD59-A6C34878D82A}">
                    <a16:rowId xmlns:a16="http://schemas.microsoft.com/office/drawing/2014/main" val="10001"/>
                  </a:ext>
                </a:extLst>
              </a:tr>
              <a:tr h="457200">
                <a:tc>
                  <a:txBody>
                    <a:bodyPr/>
                    <a:lstStyle/>
                    <a:p>
                      <a:r>
                        <a:t>Kernel-Level Isolation</a:t>
                      </a:r>
                    </a:p>
                  </a:txBody>
                  <a:tcPr/>
                </a:tc>
                <a:tc>
                  <a:txBody>
                    <a:bodyPr/>
                    <a:lstStyle/>
                    <a:p>
                      <a:r>
                        <a:t>If you need various custom kernels or run kernel-level code, you need virtualization. Containers share the host kernel.</a:t>
                      </a:r>
                    </a:p>
                  </a:txBody>
                  <a:tcPr/>
                </a:tc>
                <a:extLst>
                  <a:ext uri="{0D108BD9-81ED-4DB2-BD59-A6C34878D82A}">
                    <a16:rowId xmlns:a16="http://schemas.microsoft.com/office/drawing/2014/main" val="10002"/>
                  </a:ext>
                </a:extLst>
              </a:tr>
              <a:tr h="457200">
                <a:tc>
                  <a:txBody>
                    <a:bodyPr/>
                    <a:lstStyle/>
                    <a:p>
                      <a:r>
                        <a:t>Root or Privileged instructions</a:t>
                      </a:r>
                    </a:p>
                  </a:txBody>
                  <a:tcPr/>
                </a:tc>
                <a:tc>
                  <a:txBody>
                    <a:bodyPr/>
                    <a:lstStyle/>
                    <a:p>
                      <a:r>
                        <a:t>Containers can run root, but it only applies to root within the container and not outside.</a:t>
                      </a:r>
                    </a:p>
                  </a:txBody>
                  <a:tcPr/>
                </a:tc>
                <a:extLst>
                  <a:ext uri="{0D108BD9-81ED-4DB2-BD59-A6C34878D82A}">
                    <a16:rowId xmlns:a16="http://schemas.microsoft.com/office/drawing/2014/main" val="10003"/>
                  </a:ext>
                </a:extLst>
              </a:tr>
              <a:tr h="457200">
                <a:tc>
                  <a:txBody>
                    <a:bodyPr/>
                    <a:lstStyle/>
                    <a:p>
                      <a:r>
                        <a:rPr dirty="0"/>
                        <a:t>Tightly-Coupled Data</a:t>
                      </a:r>
                    </a:p>
                  </a:txBody>
                  <a:tcPr/>
                </a:tc>
                <a:tc>
                  <a:txBody>
                    <a:bodyPr/>
                    <a:lstStyle/>
                    <a:p>
                      <a:r>
                        <a:rPr dirty="0"/>
                        <a:t>When the application is tightly coupled to its own data,</a:t>
                      </a:r>
                      <a:r>
                        <a:rPr lang="en-US" dirty="0"/>
                        <a:t> </a:t>
                      </a:r>
                      <a:r>
                        <a:rPr dirty="0"/>
                        <a:t>containers aren’t a good solution. This is not generally a good design principle, however.</a:t>
                      </a:r>
                    </a:p>
                  </a:txBody>
                  <a:tcPr/>
                </a:tc>
                <a:extLst>
                  <a:ext uri="{0D108BD9-81ED-4DB2-BD59-A6C34878D82A}">
                    <a16:rowId xmlns:a16="http://schemas.microsoft.com/office/drawing/2014/main" val="10004"/>
                  </a:ext>
                </a:extLst>
              </a:tr>
              <a:tr h="457200">
                <a:tc>
                  <a:txBody>
                    <a:bodyPr/>
                    <a:lstStyle/>
                    <a:p>
                      <a:r>
                        <a:t>Security Concerns</a:t>
                      </a:r>
                    </a:p>
                  </a:txBody>
                  <a:tcPr/>
                </a:tc>
                <a:tc>
                  <a:txBody>
                    <a:bodyPr/>
                    <a:lstStyle/>
                    <a:p>
                      <a:r>
                        <a:rPr dirty="0"/>
                        <a:t>Sharing the kernel means that kernel exploits in </a:t>
                      </a:r>
                      <a:r>
                        <a:rPr lang="en-US" dirty="0"/>
                        <a:t>the </a:t>
                      </a:r>
                      <a:r>
                        <a:rPr dirty="0"/>
                        <a:t>container will affect the host as well.  Containers should not be used for untrusted code execution.</a:t>
                      </a:r>
                    </a:p>
                  </a:txBody>
                  <a:tcPr/>
                </a:tc>
                <a:extLst>
                  <a:ext uri="{0D108BD9-81ED-4DB2-BD59-A6C34878D82A}">
                    <a16:rowId xmlns:a16="http://schemas.microsoft.com/office/drawing/2014/main" val="10005"/>
                  </a:ext>
                </a:extLst>
              </a:tr>
            </a:tbl>
          </a:graphicData>
        </a:graphic>
      </p:graphicFrame>
      <p:sp>
        <p:nvSpPr>
          <p:cNvPr id="5" name="Footer Placeholder 4">
            <a:extLst>
              <a:ext uri="{FF2B5EF4-FFF2-40B4-BE49-F238E27FC236}">
                <a16:creationId xmlns:a16="http://schemas.microsoft.com/office/drawing/2014/main" id="{7D3D2BB4-27EB-2D4F-9665-909AA3E2628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B0EFC0A-1FF1-184F-8B24-5A9A5C03644F}"/>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Container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rPr dirty="0"/>
              <a:t>Container 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1FA0-8D7C-F04E-B23C-DA7236121F56}"/>
              </a:ext>
            </a:extLst>
          </p:cNvPr>
          <p:cNvSpPr>
            <a:spLocks noGrp="1"/>
          </p:cNvSpPr>
          <p:nvPr>
            <p:ph type="title"/>
          </p:nvPr>
        </p:nvSpPr>
        <p:spPr/>
        <p:txBody>
          <a:bodyPr/>
          <a:lstStyle/>
          <a:p>
            <a:r>
              <a:rPr lang="en-US" dirty="0"/>
              <a:t>History of Containers</a:t>
            </a:r>
          </a:p>
        </p:txBody>
      </p:sp>
      <p:sp>
        <p:nvSpPr>
          <p:cNvPr id="3" name="Footer Placeholder 2">
            <a:extLst>
              <a:ext uri="{FF2B5EF4-FFF2-40B4-BE49-F238E27FC236}">
                <a16:creationId xmlns:a16="http://schemas.microsoft.com/office/drawing/2014/main" id="{87088E26-4144-D149-BE2E-D8049EEA972C}"/>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A1B85AB7-4943-7846-8701-62E2930984EA}"/>
              </a:ext>
            </a:extLst>
          </p:cNvPr>
          <p:cNvSpPr>
            <a:spLocks noGrp="1"/>
          </p:cNvSpPr>
          <p:nvPr>
            <p:ph type="sldNum" sz="quarter" idx="12"/>
          </p:nvPr>
        </p:nvSpPr>
        <p:spPr/>
        <p:txBody>
          <a:bodyPr/>
          <a:lstStyle/>
          <a:p>
            <a:fld id="{3310D8EA-3107-4873-B9AB-DD7D3E79053A}" type="slidenum">
              <a:rPr lang="en-US" smtClean="0"/>
              <a:t>31</a:t>
            </a:fld>
            <a:endParaRPr lang="en-US" dirty="0"/>
          </a:p>
        </p:txBody>
      </p:sp>
      <p:sp>
        <p:nvSpPr>
          <p:cNvPr id="5" name="Text Placeholder 4">
            <a:extLst>
              <a:ext uri="{FF2B5EF4-FFF2-40B4-BE49-F238E27FC236}">
                <a16:creationId xmlns:a16="http://schemas.microsoft.com/office/drawing/2014/main" id="{511610BF-7F6D-7F4C-BC56-7CDBD2C6F270}"/>
              </a:ext>
            </a:extLst>
          </p:cNvPr>
          <p:cNvSpPr>
            <a:spLocks noGrp="1"/>
          </p:cNvSpPr>
          <p:nvPr>
            <p:ph type="body" sz="quarter" idx="14"/>
          </p:nvPr>
        </p:nvSpPr>
        <p:spPr>
          <a:xfrm>
            <a:off x="371475" y="1828798"/>
            <a:ext cx="2057400" cy="1578079"/>
          </a:xfrm>
        </p:spPr>
        <p:txBody>
          <a:bodyPr/>
          <a:lstStyle/>
          <a:p>
            <a:r>
              <a:rPr lang="en-US" dirty="0"/>
              <a:t>1982: Unix ”</a:t>
            </a:r>
            <a:r>
              <a:rPr lang="en-US" dirty="0" err="1"/>
              <a:t>chroot</a:t>
            </a:r>
            <a:r>
              <a:rPr lang="en-US" dirty="0"/>
              <a:t>” command: Allows filesystem-level isolation </a:t>
            </a:r>
          </a:p>
        </p:txBody>
      </p:sp>
      <p:sp>
        <p:nvSpPr>
          <p:cNvPr id="6" name="Text Placeholder 5">
            <a:extLst>
              <a:ext uri="{FF2B5EF4-FFF2-40B4-BE49-F238E27FC236}">
                <a16:creationId xmlns:a16="http://schemas.microsoft.com/office/drawing/2014/main" id="{F4B13836-6EB5-4944-8554-BDD400C7F408}"/>
              </a:ext>
            </a:extLst>
          </p:cNvPr>
          <p:cNvSpPr>
            <a:spLocks noGrp="1"/>
          </p:cNvSpPr>
          <p:nvPr>
            <p:ph type="body" sz="quarter" idx="15"/>
          </p:nvPr>
        </p:nvSpPr>
        <p:spPr>
          <a:xfrm>
            <a:off x="2517436" y="1828799"/>
            <a:ext cx="2057400" cy="1578077"/>
          </a:xfrm>
        </p:spPr>
        <p:txBody>
          <a:bodyPr/>
          <a:lstStyle/>
          <a:p>
            <a:r>
              <a:rPr lang="en-US" dirty="0"/>
              <a:t>2000: BSD “jail” command</a:t>
            </a:r>
          </a:p>
          <a:p>
            <a:endParaRPr lang="en-US" dirty="0"/>
          </a:p>
        </p:txBody>
      </p:sp>
      <p:sp>
        <p:nvSpPr>
          <p:cNvPr id="7" name="Text Placeholder 6">
            <a:extLst>
              <a:ext uri="{FF2B5EF4-FFF2-40B4-BE49-F238E27FC236}">
                <a16:creationId xmlns:a16="http://schemas.microsoft.com/office/drawing/2014/main" id="{2FF32F90-2AE3-EE46-83CE-31455BD00CAD}"/>
              </a:ext>
            </a:extLst>
          </p:cNvPr>
          <p:cNvSpPr>
            <a:spLocks noGrp="1"/>
          </p:cNvSpPr>
          <p:nvPr>
            <p:ph type="body" sz="quarter" idx="16"/>
          </p:nvPr>
        </p:nvSpPr>
        <p:spPr>
          <a:xfrm>
            <a:off x="4663397" y="1828799"/>
            <a:ext cx="2057400" cy="1578077"/>
          </a:xfrm>
        </p:spPr>
        <p:txBody>
          <a:bodyPr/>
          <a:lstStyle/>
          <a:p>
            <a:r>
              <a:rPr lang="en-US" dirty="0"/>
              <a:t>2005: Linux namespaces: Process isolation</a:t>
            </a:r>
          </a:p>
        </p:txBody>
      </p:sp>
      <p:sp>
        <p:nvSpPr>
          <p:cNvPr id="8" name="Text Placeholder 7">
            <a:extLst>
              <a:ext uri="{FF2B5EF4-FFF2-40B4-BE49-F238E27FC236}">
                <a16:creationId xmlns:a16="http://schemas.microsoft.com/office/drawing/2014/main" id="{5BC6FE69-1C28-7E45-9279-B40C6534BCBE}"/>
              </a:ext>
            </a:extLst>
          </p:cNvPr>
          <p:cNvSpPr>
            <a:spLocks noGrp="1"/>
          </p:cNvSpPr>
          <p:nvPr>
            <p:ph type="body" sz="quarter" idx="17"/>
          </p:nvPr>
        </p:nvSpPr>
        <p:spPr>
          <a:xfrm>
            <a:off x="6809357" y="1828799"/>
            <a:ext cx="2057400" cy="1578077"/>
          </a:xfrm>
        </p:spPr>
        <p:txBody>
          <a:bodyPr/>
          <a:lstStyle/>
          <a:p>
            <a:r>
              <a:rPr lang="en-US" dirty="0"/>
              <a:t>2007:  Linux </a:t>
            </a:r>
            <a:r>
              <a:rPr lang="en-US" dirty="0" err="1"/>
              <a:t>Cgroups</a:t>
            </a:r>
            <a:r>
              <a:rPr lang="en-US" dirty="0"/>
              <a:t>: Resource Isolation</a:t>
            </a:r>
          </a:p>
          <a:p>
            <a:endParaRPr lang="en-US" dirty="0"/>
          </a:p>
        </p:txBody>
      </p:sp>
      <p:sp>
        <p:nvSpPr>
          <p:cNvPr id="9" name="Text Placeholder 8">
            <a:extLst>
              <a:ext uri="{FF2B5EF4-FFF2-40B4-BE49-F238E27FC236}">
                <a16:creationId xmlns:a16="http://schemas.microsoft.com/office/drawing/2014/main" id="{9703FCD3-B982-D742-9B85-64E52B40AF0F}"/>
              </a:ext>
            </a:extLst>
          </p:cNvPr>
          <p:cNvSpPr>
            <a:spLocks noGrp="1"/>
          </p:cNvSpPr>
          <p:nvPr>
            <p:ph type="body" sz="quarter" idx="19"/>
          </p:nvPr>
        </p:nvSpPr>
        <p:spPr>
          <a:xfrm>
            <a:off x="371475" y="3406876"/>
            <a:ext cx="2057400" cy="2498623"/>
          </a:xfrm>
        </p:spPr>
        <p:txBody>
          <a:bodyPr/>
          <a:lstStyle/>
          <a:p>
            <a:pPr lvl="1"/>
            <a:r>
              <a:rPr lang="en-US" dirty="0"/>
              <a:t> Allows process and children access to an isolated filesystem.</a:t>
            </a:r>
          </a:p>
          <a:p>
            <a:pPr lvl="1"/>
            <a:r>
              <a:rPr lang="en-US" dirty="0"/>
              <a:t> Users, processes, network, and other resources shared.</a:t>
            </a:r>
          </a:p>
        </p:txBody>
      </p:sp>
      <p:sp>
        <p:nvSpPr>
          <p:cNvPr id="10" name="Text Placeholder 9">
            <a:extLst>
              <a:ext uri="{FF2B5EF4-FFF2-40B4-BE49-F238E27FC236}">
                <a16:creationId xmlns:a16="http://schemas.microsoft.com/office/drawing/2014/main" id="{11A23217-C1D5-D049-B5C1-785A02B59B82}"/>
              </a:ext>
            </a:extLst>
          </p:cNvPr>
          <p:cNvSpPr>
            <a:spLocks noGrp="1"/>
          </p:cNvSpPr>
          <p:nvPr>
            <p:ph type="body" sz="quarter" idx="20"/>
          </p:nvPr>
        </p:nvSpPr>
        <p:spPr>
          <a:xfrm>
            <a:off x="2517436" y="3406876"/>
            <a:ext cx="2057400" cy="2498624"/>
          </a:xfrm>
        </p:spPr>
        <p:txBody>
          <a:bodyPr/>
          <a:lstStyle/>
          <a:p>
            <a:pPr lvl="1"/>
            <a:r>
              <a:rPr lang="en-US" dirty="0"/>
              <a:t>Allows filesystem, user, processes, and network isolation.</a:t>
            </a:r>
          </a:p>
          <a:p>
            <a:pPr lvl="1"/>
            <a:r>
              <a:rPr lang="en-US" dirty="0"/>
              <a:t> Inspired Solaris Zones, which combines jail with dedicated ZFS filesystem.</a:t>
            </a:r>
          </a:p>
          <a:p>
            <a:endParaRPr lang="en-US" dirty="0"/>
          </a:p>
        </p:txBody>
      </p:sp>
      <p:sp>
        <p:nvSpPr>
          <p:cNvPr id="11" name="Text Placeholder 10">
            <a:extLst>
              <a:ext uri="{FF2B5EF4-FFF2-40B4-BE49-F238E27FC236}">
                <a16:creationId xmlns:a16="http://schemas.microsoft.com/office/drawing/2014/main" id="{DD0E2DC4-11B5-CE49-8D3A-CB870E5719D3}"/>
              </a:ext>
            </a:extLst>
          </p:cNvPr>
          <p:cNvSpPr>
            <a:spLocks noGrp="1"/>
          </p:cNvSpPr>
          <p:nvPr>
            <p:ph type="body" sz="quarter" idx="21"/>
          </p:nvPr>
        </p:nvSpPr>
        <p:spPr>
          <a:xfrm>
            <a:off x="4663397" y="3406876"/>
            <a:ext cx="2057400" cy="2498624"/>
          </a:xfrm>
        </p:spPr>
        <p:txBody>
          <a:bodyPr/>
          <a:lstStyle/>
          <a:p>
            <a:pPr lvl="1"/>
            <a:r>
              <a:rPr lang="en-US" dirty="0"/>
              <a:t>Segregate processes into groups.</a:t>
            </a:r>
          </a:p>
          <a:p>
            <a:pPr lvl="1"/>
            <a:r>
              <a:rPr lang="en-US" dirty="0"/>
              <a:t>Processes can’t talk between groups.</a:t>
            </a:r>
          </a:p>
          <a:p>
            <a:endParaRPr lang="en-US" dirty="0"/>
          </a:p>
        </p:txBody>
      </p:sp>
      <p:sp>
        <p:nvSpPr>
          <p:cNvPr id="12" name="Text Placeholder 11">
            <a:extLst>
              <a:ext uri="{FF2B5EF4-FFF2-40B4-BE49-F238E27FC236}">
                <a16:creationId xmlns:a16="http://schemas.microsoft.com/office/drawing/2014/main" id="{3C109466-E0CB-204C-9421-AF83A95CEA71}"/>
              </a:ext>
            </a:extLst>
          </p:cNvPr>
          <p:cNvSpPr>
            <a:spLocks noGrp="1"/>
          </p:cNvSpPr>
          <p:nvPr>
            <p:ph type="body" sz="quarter" idx="22"/>
          </p:nvPr>
        </p:nvSpPr>
        <p:spPr>
          <a:xfrm>
            <a:off x="6809357" y="3406876"/>
            <a:ext cx="2057400" cy="2498624"/>
          </a:xfrm>
        </p:spPr>
        <p:txBody>
          <a:bodyPr/>
          <a:lstStyle/>
          <a:p>
            <a:pPr lvl="1"/>
            <a:r>
              <a:rPr lang="en-US" dirty="0"/>
              <a:t>Control mem, CPU, resource allocation for running processes and groups.</a:t>
            </a:r>
          </a:p>
          <a:p>
            <a:endParaRPr lang="en-US" dirty="0"/>
          </a:p>
          <a:p>
            <a:endParaRPr lang="en-US" dirty="0"/>
          </a:p>
        </p:txBody>
      </p:sp>
    </p:spTree>
    <p:extLst>
      <p:ext uri="{BB962C8B-B14F-4D97-AF65-F5344CB8AC3E}">
        <p14:creationId xmlns:p14="http://schemas.microsoft.com/office/powerpoint/2010/main" val="3900545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8D54EA9-8EF3-3D47-BAA3-E46AE177D2CC}"/>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72BDD187-F3CA-884B-8FE2-1958D4A9A930}"/>
              </a:ext>
            </a:extLst>
          </p:cNvPr>
          <p:cNvSpPr>
            <a:spLocks noGrp="1"/>
          </p:cNvSpPr>
          <p:nvPr>
            <p:ph type="sldNum" sz="quarter" idx="12"/>
          </p:nvPr>
        </p:nvSpPr>
        <p:spPr/>
        <p:txBody>
          <a:bodyPr/>
          <a:lstStyle/>
          <a:p>
            <a:fld id="{3310D8EA-3107-4873-B9AB-DD7D3E79053A}" type="slidenum">
              <a:rPr lang="en-US" smtClean="0"/>
              <a:t>32</a:t>
            </a:fld>
            <a:endParaRPr lang="en-US" dirty="0"/>
          </a:p>
        </p:txBody>
      </p:sp>
      <p:sp>
        <p:nvSpPr>
          <p:cNvPr id="5" name="Text Placeholder 4">
            <a:extLst>
              <a:ext uri="{FF2B5EF4-FFF2-40B4-BE49-F238E27FC236}">
                <a16:creationId xmlns:a16="http://schemas.microsoft.com/office/drawing/2014/main" id="{896684F6-7151-F04E-A8FF-12640936DB75}"/>
              </a:ext>
            </a:extLst>
          </p:cNvPr>
          <p:cNvSpPr>
            <a:spLocks noGrp="1"/>
          </p:cNvSpPr>
          <p:nvPr>
            <p:ph type="body" sz="quarter" idx="14"/>
          </p:nvPr>
        </p:nvSpPr>
        <p:spPr>
          <a:xfrm>
            <a:off x="371475" y="1828798"/>
            <a:ext cx="2743200" cy="1418314"/>
          </a:xfrm>
        </p:spPr>
        <p:txBody>
          <a:bodyPr/>
          <a:lstStyle/>
          <a:p>
            <a:r>
              <a:rPr lang="en-US" dirty="0"/>
              <a:t> 2008: Linux Containers (LXC): Combines together:</a:t>
            </a:r>
          </a:p>
          <a:p>
            <a:endParaRPr lang="en-US" dirty="0"/>
          </a:p>
        </p:txBody>
      </p:sp>
      <p:sp>
        <p:nvSpPr>
          <p:cNvPr id="6" name="Text Placeholder 5">
            <a:extLst>
              <a:ext uri="{FF2B5EF4-FFF2-40B4-BE49-F238E27FC236}">
                <a16:creationId xmlns:a16="http://schemas.microsoft.com/office/drawing/2014/main" id="{F4353078-8AB2-DE4A-9CD5-43024EDB00F5}"/>
              </a:ext>
            </a:extLst>
          </p:cNvPr>
          <p:cNvSpPr>
            <a:spLocks noGrp="1"/>
          </p:cNvSpPr>
          <p:nvPr>
            <p:ph type="body" sz="quarter" idx="15"/>
          </p:nvPr>
        </p:nvSpPr>
        <p:spPr>
          <a:xfrm>
            <a:off x="3252220" y="1828798"/>
            <a:ext cx="2743200" cy="1418314"/>
          </a:xfrm>
        </p:spPr>
        <p:txBody>
          <a:bodyPr/>
          <a:lstStyle/>
          <a:p>
            <a:r>
              <a:rPr lang="en-US" dirty="0"/>
              <a:t>2013: LXC + Virtualization extensions</a:t>
            </a:r>
          </a:p>
          <a:p>
            <a:endParaRPr lang="en-US" dirty="0"/>
          </a:p>
        </p:txBody>
      </p:sp>
      <p:sp>
        <p:nvSpPr>
          <p:cNvPr id="7" name="Text Placeholder 6">
            <a:extLst>
              <a:ext uri="{FF2B5EF4-FFF2-40B4-BE49-F238E27FC236}">
                <a16:creationId xmlns:a16="http://schemas.microsoft.com/office/drawing/2014/main" id="{6EF23D40-91BE-2446-AD2F-34E4B64DA798}"/>
              </a:ext>
            </a:extLst>
          </p:cNvPr>
          <p:cNvSpPr>
            <a:spLocks noGrp="1"/>
          </p:cNvSpPr>
          <p:nvPr>
            <p:ph type="body" sz="quarter" idx="16"/>
          </p:nvPr>
        </p:nvSpPr>
        <p:spPr>
          <a:xfrm>
            <a:off x="6132964" y="1828798"/>
            <a:ext cx="2743200" cy="1418314"/>
          </a:xfrm>
        </p:spPr>
        <p:txBody>
          <a:bodyPr/>
          <a:lstStyle/>
          <a:p>
            <a:r>
              <a:rPr lang="en-US" dirty="0"/>
              <a:t>2014: LXC + </a:t>
            </a:r>
            <a:r>
              <a:rPr lang="en-US" dirty="0" err="1"/>
              <a:t>OverlayFS</a:t>
            </a:r>
            <a:r>
              <a:rPr lang="en-US" dirty="0"/>
              <a:t> or </a:t>
            </a:r>
            <a:r>
              <a:rPr lang="en-US" dirty="0" err="1"/>
              <a:t>UnionFS</a:t>
            </a:r>
            <a:endParaRPr lang="en-US" dirty="0"/>
          </a:p>
          <a:p>
            <a:endParaRPr lang="en-US" dirty="0"/>
          </a:p>
        </p:txBody>
      </p:sp>
      <p:sp>
        <p:nvSpPr>
          <p:cNvPr id="8" name="Text Placeholder 7">
            <a:extLst>
              <a:ext uri="{FF2B5EF4-FFF2-40B4-BE49-F238E27FC236}">
                <a16:creationId xmlns:a16="http://schemas.microsoft.com/office/drawing/2014/main" id="{E3886F72-40A6-B64A-B369-72AD2C34B933}"/>
              </a:ext>
            </a:extLst>
          </p:cNvPr>
          <p:cNvSpPr>
            <a:spLocks noGrp="1"/>
          </p:cNvSpPr>
          <p:nvPr>
            <p:ph type="body" sz="quarter" idx="19"/>
          </p:nvPr>
        </p:nvSpPr>
        <p:spPr>
          <a:xfrm>
            <a:off x="371475" y="3247112"/>
            <a:ext cx="2743200" cy="2658387"/>
          </a:xfrm>
        </p:spPr>
        <p:txBody>
          <a:bodyPr/>
          <a:lstStyle/>
          <a:p>
            <a:pPr lvl="1"/>
            <a:r>
              <a:rPr lang="en-US" dirty="0"/>
              <a:t> </a:t>
            </a:r>
            <a:r>
              <a:rPr lang="en-US" dirty="0" err="1"/>
              <a:t>chroot</a:t>
            </a:r>
            <a:r>
              <a:rPr lang="en-US" dirty="0"/>
              <a:t>: (filesystem isolation) +</a:t>
            </a:r>
          </a:p>
          <a:p>
            <a:pPr lvl="1"/>
            <a:r>
              <a:rPr lang="en-US" dirty="0"/>
              <a:t> Namespaces (process isolation) +</a:t>
            </a:r>
          </a:p>
          <a:p>
            <a:pPr lvl="1"/>
            <a:r>
              <a:rPr lang="en-US" dirty="0"/>
              <a:t> </a:t>
            </a:r>
            <a:r>
              <a:rPr lang="en-US" dirty="0" err="1"/>
              <a:t>Cgroups</a:t>
            </a:r>
            <a:r>
              <a:rPr lang="en-US" dirty="0"/>
              <a:t> (resource isolation)</a:t>
            </a:r>
          </a:p>
          <a:p>
            <a:endParaRPr lang="en-US" dirty="0"/>
          </a:p>
        </p:txBody>
      </p:sp>
      <p:sp>
        <p:nvSpPr>
          <p:cNvPr id="9" name="Text Placeholder 8">
            <a:extLst>
              <a:ext uri="{FF2B5EF4-FFF2-40B4-BE49-F238E27FC236}">
                <a16:creationId xmlns:a16="http://schemas.microsoft.com/office/drawing/2014/main" id="{9564F466-61B8-6644-9425-BCD7457443FD}"/>
              </a:ext>
            </a:extLst>
          </p:cNvPr>
          <p:cNvSpPr>
            <a:spLocks noGrp="1"/>
          </p:cNvSpPr>
          <p:nvPr>
            <p:ph type="body" sz="quarter" idx="20"/>
          </p:nvPr>
        </p:nvSpPr>
        <p:spPr>
          <a:xfrm>
            <a:off x="3252220" y="3247112"/>
            <a:ext cx="2743200" cy="2658388"/>
          </a:xfrm>
        </p:spPr>
        <p:txBody>
          <a:bodyPr/>
          <a:lstStyle/>
          <a:p>
            <a:pPr lvl="1"/>
            <a:r>
              <a:rPr lang="en-US" dirty="0"/>
              <a:t> Allows hardware support for virtualized namespaces.</a:t>
            </a:r>
          </a:p>
          <a:p>
            <a:pPr lvl="1"/>
            <a:endParaRPr lang="en-US" dirty="0"/>
          </a:p>
        </p:txBody>
      </p:sp>
      <p:sp>
        <p:nvSpPr>
          <p:cNvPr id="10" name="Text Placeholder 9">
            <a:extLst>
              <a:ext uri="{FF2B5EF4-FFF2-40B4-BE49-F238E27FC236}">
                <a16:creationId xmlns:a16="http://schemas.microsoft.com/office/drawing/2014/main" id="{A182FC15-691E-FE49-BAD8-D55561504BF7}"/>
              </a:ext>
            </a:extLst>
          </p:cNvPr>
          <p:cNvSpPr>
            <a:spLocks noGrp="1"/>
          </p:cNvSpPr>
          <p:nvPr>
            <p:ph type="body" sz="quarter" idx="21"/>
          </p:nvPr>
        </p:nvSpPr>
        <p:spPr>
          <a:xfrm>
            <a:off x="6132964" y="3247112"/>
            <a:ext cx="2743200" cy="2658388"/>
          </a:xfrm>
        </p:spPr>
        <p:txBody>
          <a:bodyPr/>
          <a:lstStyle/>
          <a:p>
            <a:pPr lvl="1"/>
            <a:r>
              <a:rPr lang="en-US" dirty="0"/>
              <a:t>Allows for multiple filesystems to be combined to one virtualized filesystem.</a:t>
            </a:r>
          </a:p>
          <a:p>
            <a:pPr lvl="1"/>
            <a:r>
              <a:rPr lang="en-US" dirty="0"/>
              <a:t> Allows more practical overlay of containers than </a:t>
            </a:r>
            <a:r>
              <a:rPr lang="en-US" dirty="0" err="1"/>
              <a:t>chroot</a:t>
            </a:r>
            <a:r>
              <a:rPr lang="en-US" dirty="0"/>
              <a:t>.</a:t>
            </a:r>
          </a:p>
          <a:p>
            <a:endParaRPr lang="en-US" dirty="0"/>
          </a:p>
        </p:txBody>
      </p:sp>
      <p:sp>
        <p:nvSpPr>
          <p:cNvPr id="13" name="Title 1">
            <a:extLst>
              <a:ext uri="{FF2B5EF4-FFF2-40B4-BE49-F238E27FC236}">
                <a16:creationId xmlns:a16="http://schemas.microsoft.com/office/drawing/2014/main" id="{C49E9A44-263D-A742-87D1-74E3DFA0D562}"/>
              </a:ext>
            </a:extLst>
          </p:cNvPr>
          <p:cNvSpPr>
            <a:spLocks noGrp="1"/>
          </p:cNvSpPr>
          <p:nvPr>
            <p:ph type="title"/>
          </p:nvPr>
        </p:nvSpPr>
        <p:spPr>
          <a:xfrm>
            <a:off x="371475" y="0"/>
            <a:ext cx="8486775" cy="1074058"/>
          </a:xfrm>
        </p:spPr>
        <p:txBody>
          <a:bodyPr/>
          <a:lstStyle/>
          <a:p>
            <a:r>
              <a:rPr lang="en-US" dirty="0"/>
              <a:t>Linux Containers</a:t>
            </a:r>
            <a:endParaRPr dirty="0"/>
          </a:p>
        </p:txBody>
      </p:sp>
    </p:spTree>
    <p:extLst>
      <p:ext uri="{BB962C8B-B14F-4D97-AF65-F5344CB8AC3E}">
        <p14:creationId xmlns:p14="http://schemas.microsoft.com/office/powerpoint/2010/main" val="1125637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a:t>
            </a:r>
          </a:p>
        </p:txBody>
      </p:sp>
      <p:sp>
        <p:nvSpPr>
          <p:cNvPr id="3" name="Content Placeholder 2"/>
          <p:cNvSpPr>
            <a:spLocks noGrp="1"/>
          </p:cNvSpPr>
          <p:nvPr>
            <p:ph idx="1"/>
          </p:nvPr>
        </p:nvSpPr>
        <p:spPr>
          <a:xfrm>
            <a:off x="371474" y="1269546"/>
            <a:ext cx="8486775" cy="4074432"/>
          </a:xfrm>
        </p:spPr>
        <p:txBody>
          <a:bodyPr/>
          <a:lstStyle/>
          <a:p>
            <a:pPr>
              <a:buNone/>
            </a:pPr>
            <a:endParaRPr dirty="0"/>
          </a:p>
          <a:p>
            <a:r>
              <a:rPr b="1" dirty="0">
                <a:solidFill>
                  <a:srgbClr val="E87722"/>
                </a:solidFill>
              </a:rPr>
              <a:t> 2013: Docker released</a:t>
            </a:r>
          </a:p>
          <a:p>
            <a:pPr lvl="1"/>
            <a:r>
              <a:rPr dirty="0"/>
              <a:t> Docker combines together the following:</a:t>
            </a:r>
          </a:p>
          <a:p>
            <a:pPr lvl="2"/>
            <a:r>
              <a:rPr dirty="0"/>
              <a:t> Namespaces</a:t>
            </a:r>
          </a:p>
          <a:p>
            <a:pPr lvl="2"/>
            <a:r>
              <a:rPr dirty="0"/>
              <a:t> </a:t>
            </a:r>
            <a:r>
              <a:rPr dirty="0" err="1"/>
              <a:t>Cgroups</a:t>
            </a:r>
            <a:endParaRPr dirty="0"/>
          </a:p>
          <a:p>
            <a:pPr lvl="2"/>
            <a:r>
              <a:rPr dirty="0"/>
              <a:t> LXC</a:t>
            </a:r>
          </a:p>
          <a:p>
            <a:pPr lvl="2"/>
            <a:r>
              <a:rPr dirty="0"/>
              <a:t> </a:t>
            </a:r>
            <a:r>
              <a:rPr dirty="0" err="1"/>
              <a:t>OverlayFS</a:t>
            </a:r>
            <a:endParaRPr dirty="0"/>
          </a:p>
          <a:p>
            <a:r>
              <a:rPr dirty="0"/>
              <a:t> Docker created a new container format</a:t>
            </a:r>
          </a:p>
          <a:p>
            <a:pPr lvl="1"/>
            <a:r>
              <a:rPr dirty="0"/>
              <a:t> Docker Container format </a:t>
            </a:r>
            <a:r>
              <a:rPr lang="en-US" dirty="0"/>
              <a:t>is </a:t>
            </a:r>
            <a:r>
              <a:rPr dirty="0"/>
              <a:t>now the standard container format</a:t>
            </a:r>
            <a:r>
              <a:rPr lang="en-US" dirty="0"/>
              <a:t>.</a:t>
            </a:r>
            <a:endParaRPr dirty="0"/>
          </a:p>
          <a:p>
            <a:r>
              <a:rPr dirty="0"/>
              <a:t> Developer Tools</a:t>
            </a:r>
          </a:p>
          <a:p>
            <a:pPr lvl="1"/>
            <a:r>
              <a:rPr dirty="0"/>
              <a:t> Docker has developed developer toolchain to use its container format.</a:t>
            </a:r>
          </a:p>
        </p:txBody>
      </p:sp>
      <p:pic>
        <p:nvPicPr>
          <p:cNvPr id="4" name="Picture 3" descr="docker-horizontal.png"/>
          <p:cNvPicPr>
            <a:picLocks noChangeAspect="1"/>
          </p:cNvPicPr>
          <p:nvPr/>
        </p:nvPicPr>
        <p:blipFill>
          <a:blip r:embed="rId3"/>
          <a:stretch>
            <a:fillRect/>
          </a:stretch>
        </p:blipFill>
        <p:spPr>
          <a:xfrm>
            <a:off x="4240802" y="2026920"/>
            <a:ext cx="4465048" cy="1157605"/>
          </a:xfrm>
          <a:prstGeom prst="rect">
            <a:avLst/>
          </a:prstGeom>
        </p:spPr>
      </p:pic>
      <p:sp>
        <p:nvSpPr>
          <p:cNvPr id="5" name="Footer Placeholder 4">
            <a:extLst>
              <a:ext uri="{FF2B5EF4-FFF2-40B4-BE49-F238E27FC236}">
                <a16:creationId xmlns:a16="http://schemas.microsoft.com/office/drawing/2014/main" id="{7C231978-07A9-7F4E-930B-DB4495E5E15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2640025-4044-F041-8173-8EA13905FF8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Overview</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Introducing Docker</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What is Docker?</a:t>
            </a:r>
          </a:p>
        </p:txBody>
      </p:sp>
      <p:sp>
        <p:nvSpPr>
          <p:cNvPr id="3" name="Content Placeholder 2"/>
          <p:cNvSpPr>
            <a:spLocks noGrp="1"/>
          </p:cNvSpPr>
          <p:nvPr>
            <p:ph idx="1"/>
          </p:nvPr>
        </p:nvSpPr>
        <p:spPr>
          <a:xfrm>
            <a:off x="368754" y="1345178"/>
            <a:ext cx="8486775" cy="4074432"/>
          </a:xfrm>
        </p:spPr>
        <p:txBody>
          <a:bodyPr/>
          <a:lstStyle/>
          <a:p>
            <a:pPr>
              <a:buNone/>
            </a:pPr>
            <a:endParaRPr dirty="0"/>
          </a:p>
          <a:p>
            <a:pPr marL="285750" indent="-285750">
              <a:buFont typeface="Arial" panose="020B0604020202020204" pitchFamily="34" charset="0"/>
              <a:buChar char="•"/>
            </a:pPr>
            <a:r>
              <a:rPr dirty="0">
                <a:solidFill>
                  <a:srgbClr val="E87722"/>
                </a:solidFill>
              </a:rPr>
              <a:t> </a:t>
            </a:r>
            <a:r>
              <a:rPr dirty="0">
                <a:solidFill>
                  <a:schemeClr val="tx1"/>
                </a:solidFill>
              </a:rPr>
              <a:t>Docker is the current industry standard container format.</a:t>
            </a:r>
          </a:p>
          <a:p>
            <a:pPr marL="285750" indent="-285750">
              <a:buFont typeface="Arial" panose="020B0604020202020204" pitchFamily="34" charset="0"/>
              <a:buChar char="•"/>
            </a:pPr>
            <a:r>
              <a:rPr dirty="0">
                <a:solidFill>
                  <a:srgbClr val="E87722"/>
                </a:solidFill>
              </a:rPr>
              <a:t> </a:t>
            </a:r>
            <a:r>
              <a:rPr dirty="0">
                <a:solidFill>
                  <a:schemeClr val="tx1"/>
                </a:solidFill>
              </a:rPr>
              <a:t>Docker (the company) also makes developer tools:</a:t>
            </a:r>
          </a:p>
          <a:p>
            <a:pPr marL="285750" indent="-285750">
              <a:buFont typeface="Arial" panose="020B0604020202020204" pitchFamily="34" charset="0"/>
              <a:buChar char="•"/>
            </a:pPr>
            <a:r>
              <a:rPr dirty="0">
                <a:solidFill>
                  <a:srgbClr val="E87722"/>
                </a:solidFill>
              </a:rPr>
              <a:t> </a:t>
            </a:r>
            <a:r>
              <a:rPr dirty="0">
                <a:solidFill>
                  <a:schemeClr val="tx1"/>
                </a:solidFill>
              </a:rPr>
              <a:t>Docker for Windows</a:t>
            </a:r>
          </a:p>
          <a:p>
            <a:pPr marL="285750" indent="-285750">
              <a:buFont typeface="Arial" panose="020B0604020202020204" pitchFamily="34" charset="0"/>
              <a:buChar char="•"/>
            </a:pPr>
            <a:r>
              <a:rPr dirty="0">
                <a:solidFill>
                  <a:srgbClr val="E87722"/>
                </a:solidFill>
              </a:rPr>
              <a:t> </a:t>
            </a:r>
            <a:r>
              <a:rPr dirty="0">
                <a:solidFill>
                  <a:schemeClr val="tx1"/>
                </a:solidFill>
              </a:rPr>
              <a:t>Docker for Mac</a:t>
            </a:r>
          </a:p>
          <a:p>
            <a:pPr marL="285750" indent="-285750">
              <a:buFont typeface="Arial" panose="020B0604020202020204" pitchFamily="34" charset="0"/>
              <a:buChar char="•"/>
            </a:pPr>
            <a:r>
              <a:rPr dirty="0">
                <a:solidFill>
                  <a:srgbClr val="E87722"/>
                </a:solidFill>
              </a:rPr>
              <a:t> </a:t>
            </a:r>
            <a:r>
              <a:rPr dirty="0">
                <a:solidFill>
                  <a:schemeClr val="tx1"/>
                </a:solidFill>
              </a:rPr>
              <a:t>Docker for Linux</a:t>
            </a:r>
          </a:p>
          <a:p>
            <a:pPr marL="285750" indent="-285750">
              <a:buFont typeface="Arial" panose="020B0604020202020204" pitchFamily="34" charset="0"/>
              <a:buChar char="•"/>
            </a:pPr>
            <a:r>
              <a:rPr dirty="0">
                <a:solidFill>
                  <a:srgbClr val="E87722"/>
                </a:solidFill>
              </a:rPr>
              <a:t> </a:t>
            </a:r>
            <a:r>
              <a:rPr dirty="0">
                <a:solidFill>
                  <a:schemeClr val="tx1"/>
                </a:solidFill>
              </a:rPr>
              <a:t>Docker also has server-side container frameworks for Linux and Windows</a:t>
            </a:r>
          </a:p>
          <a:p>
            <a:pPr marL="285750" indent="-285750">
              <a:buFont typeface="Arial" panose="020B0604020202020204" pitchFamily="34" charset="0"/>
              <a:buChar char="•"/>
            </a:pPr>
            <a:r>
              <a:rPr dirty="0">
                <a:solidFill>
                  <a:srgbClr val="E87722"/>
                </a:solidFill>
              </a:rPr>
              <a:t> </a:t>
            </a:r>
            <a:r>
              <a:rPr dirty="0">
                <a:solidFill>
                  <a:schemeClr val="tx1"/>
                </a:solidFill>
              </a:rPr>
              <a:t>Windows versions run on top of Hyper-V</a:t>
            </a:r>
          </a:p>
        </p:txBody>
      </p:sp>
      <p:pic>
        <p:nvPicPr>
          <p:cNvPr id="4" name="Picture 3" descr="docker-horizontal.png"/>
          <p:cNvPicPr>
            <a:picLocks noChangeAspect="1"/>
          </p:cNvPicPr>
          <p:nvPr/>
        </p:nvPicPr>
        <p:blipFill>
          <a:blip r:embed="rId3"/>
          <a:stretch>
            <a:fillRect/>
          </a:stretch>
        </p:blipFill>
        <p:spPr>
          <a:xfrm>
            <a:off x="4656470" y="2402237"/>
            <a:ext cx="4199059" cy="1088645"/>
          </a:xfrm>
          <a:prstGeom prst="rect">
            <a:avLst/>
          </a:prstGeom>
        </p:spPr>
      </p:pic>
      <p:sp>
        <p:nvSpPr>
          <p:cNvPr id="5" name="Footer Placeholder 4">
            <a:extLst>
              <a:ext uri="{FF2B5EF4-FFF2-40B4-BE49-F238E27FC236}">
                <a16:creationId xmlns:a16="http://schemas.microsoft.com/office/drawing/2014/main" id="{7B0AFB84-3CB7-5845-8B58-5A334D73A4C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35BFE8D-C7F7-6641-8654-5510C00218F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Docker uses the Host Kernel</a:t>
            </a:r>
          </a:p>
        </p:txBody>
      </p:sp>
      <p:sp>
        <p:nvSpPr>
          <p:cNvPr id="3" name="Content Placeholder 2"/>
          <p:cNvSpPr>
            <a:spLocks noGrp="1"/>
          </p:cNvSpPr>
          <p:nvPr>
            <p:ph idx="1"/>
          </p:nvPr>
        </p:nvSpPr>
        <p:spPr/>
        <p:txBody>
          <a:bodyPr/>
          <a:lstStyle/>
          <a:p>
            <a:r>
              <a:rPr dirty="0"/>
              <a:t> Docker will use the host kernel on Linux.</a:t>
            </a:r>
          </a:p>
          <a:p>
            <a:r>
              <a:rPr dirty="0"/>
              <a:t> What about Windows and Mac (Developer) Versions of Docker?</a:t>
            </a:r>
          </a:p>
          <a:p>
            <a:pPr lvl="1"/>
            <a:r>
              <a:rPr dirty="0"/>
              <a:t> Windows and Mac versions run a virtualized Linux kernel in a VM</a:t>
            </a:r>
          </a:p>
          <a:p>
            <a:pPr lvl="1"/>
            <a:r>
              <a:rPr dirty="0"/>
              <a:t> Only the kernel runs in the VM.  The container runs separately.</a:t>
            </a:r>
          </a:p>
          <a:p>
            <a:pPr lvl="1"/>
            <a:r>
              <a:rPr dirty="0"/>
              <a:t> In Windows, the VM is in Hyper-V (and thus requires Hyper-V to be installed)</a:t>
            </a:r>
          </a:p>
          <a:p>
            <a:pPr lvl="1"/>
            <a:r>
              <a:rPr dirty="0"/>
              <a:t> On Mac, the VM runs in Apple’s Hypervisor Framework</a:t>
            </a:r>
          </a:p>
          <a:p>
            <a:r>
              <a:rPr dirty="0"/>
              <a:t> Windows Server Native Windows Kernels</a:t>
            </a:r>
          </a:p>
          <a:p>
            <a:pPr lvl="1"/>
            <a:r>
              <a:rPr dirty="0"/>
              <a:t> Windows Server Applications can run in Windows Native Containers on Windows Server</a:t>
            </a:r>
          </a:p>
          <a:p>
            <a:pPr lvl="1"/>
            <a:r>
              <a:rPr dirty="0"/>
              <a:t> No VMs involved. (although you may want a VM for security reasons)</a:t>
            </a:r>
          </a:p>
        </p:txBody>
      </p:sp>
      <p:sp>
        <p:nvSpPr>
          <p:cNvPr id="4" name="Footer Placeholder 4">
            <a:extLst>
              <a:ext uri="{FF2B5EF4-FFF2-40B4-BE49-F238E27FC236}">
                <a16:creationId xmlns:a16="http://schemas.microsoft.com/office/drawing/2014/main" id="{4E24EDCF-7547-A849-8280-F20C97C7DF8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DC22B14-57EC-9741-A66C-1343459EC0D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37</a:t>
            </a:fld>
            <a:endParaRPr lang="en-US" dirty="0"/>
          </a:p>
        </p:txBody>
      </p:sp>
      <p:pic>
        <p:nvPicPr>
          <p:cNvPr id="7" name="Picture 6">
            <a:extLst>
              <a:ext uri="{FF2B5EF4-FFF2-40B4-BE49-F238E27FC236}">
                <a16:creationId xmlns:a16="http://schemas.microsoft.com/office/drawing/2014/main" id="{6915DCB2-79D4-1541-84C0-E109D5FCF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548" y="1238699"/>
            <a:ext cx="2191981" cy="164398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for Windows (Developer)</a:t>
            </a:r>
          </a:p>
        </p:txBody>
      </p:sp>
      <p:sp>
        <p:nvSpPr>
          <p:cNvPr id="3" name="Content Placeholder 2"/>
          <p:cNvSpPr>
            <a:spLocks noGrp="1"/>
          </p:cNvSpPr>
          <p:nvPr>
            <p:ph idx="1"/>
          </p:nvPr>
        </p:nvSpPr>
        <p:spPr>
          <a:xfrm>
            <a:off x="368754" y="1074058"/>
            <a:ext cx="8486775" cy="4074432"/>
          </a:xfrm>
        </p:spPr>
        <p:txBody>
          <a:bodyPr/>
          <a:lstStyle/>
          <a:p>
            <a:pPr>
              <a:buNone/>
            </a:pPr>
            <a:endParaRPr dirty="0"/>
          </a:p>
          <a:p>
            <a:r>
              <a:rPr b="1" dirty="0">
                <a:solidFill>
                  <a:srgbClr val="E87722"/>
                </a:solidFill>
              </a:rPr>
              <a:t> Docker for Windows has the following requirements:</a:t>
            </a:r>
          </a:p>
          <a:p>
            <a:pPr lvl="1"/>
            <a:r>
              <a:rPr dirty="0"/>
              <a:t> Windows 10 Professional 64 Bit (or Higher)  (not Home, Not Home Pro)</a:t>
            </a:r>
          </a:p>
          <a:p>
            <a:pPr lvl="1"/>
            <a:r>
              <a:rPr dirty="0"/>
              <a:t> Virtualization Extensions Available in CPU and turned on in BIOS.</a:t>
            </a:r>
          </a:p>
          <a:p>
            <a:pPr lvl="1"/>
            <a:r>
              <a:rPr dirty="0"/>
              <a:t> Hyper-V (optional component) installed</a:t>
            </a:r>
          </a:p>
          <a:p>
            <a:pPr lvl="1"/>
            <a:r>
              <a:rPr dirty="0"/>
              <a:t> Reasonable CPU / Memory requirements</a:t>
            </a:r>
          </a:p>
          <a:p>
            <a:r>
              <a:rPr b="1" dirty="0">
                <a:solidFill>
                  <a:srgbClr val="E87722"/>
                </a:solidFill>
              </a:rPr>
              <a:t> Docker Toolbox</a:t>
            </a:r>
          </a:p>
          <a:p>
            <a:pPr lvl="1"/>
            <a:r>
              <a:rPr dirty="0"/>
              <a:t> Windows Users unable to run Docker for Windows can run in Docker Toolbox</a:t>
            </a:r>
          </a:p>
          <a:p>
            <a:pPr lvl="1"/>
            <a:r>
              <a:rPr dirty="0"/>
              <a:t> Toolbox requires Oracle </a:t>
            </a:r>
            <a:r>
              <a:rPr dirty="0" err="1"/>
              <a:t>VirtualBox</a:t>
            </a:r>
            <a:r>
              <a:rPr dirty="0"/>
              <a:t> for Virtualization.</a:t>
            </a:r>
          </a:p>
          <a:p>
            <a:endParaRPr dirty="0"/>
          </a:p>
          <a:p>
            <a:endParaRPr dirty="0"/>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3896597" y="4089109"/>
            <a:ext cx="4958932" cy="1285649"/>
          </a:xfrm>
          <a:prstGeom prst="rect">
            <a:avLst/>
          </a:prstGeom>
        </p:spPr>
      </p:pic>
      <p:pic>
        <p:nvPicPr>
          <p:cNvPr id="5" name="Picture 4" descr="windows-310290_1280.png"/>
          <p:cNvPicPr>
            <a:picLocks noChangeAspect="1"/>
          </p:cNvPicPr>
          <p:nvPr/>
        </p:nvPicPr>
        <p:blipFill>
          <a:blip r:embed="rId4"/>
          <a:stretch>
            <a:fillRect/>
          </a:stretch>
        </p:blipFill>
        <p:spPr>
          <a:xfrm>
            <a:off x="5975604" y="1526594"/>
            <a:ext cx="3168396" cy="1883711"/>
          </a:xfrm>
          <a:prstGeom prst="rect">
            <a:avLst/>
          </a:prstGeom>
        </p:spPr>
      </p:pic>
      <p:sp>
        <p:nvSpPr>
          <p:cNvPr id="6" name="Footer Placeholder 4">
            <a:extLst>
              <a:ext uri="{FF2B5EF4-FFF2-40B4-BE49-F238E27FC236}">
                <a16:creationId xmlns:a16="http://schemas.microsoft.com/office/drawing/2014/main" id="{5E7E20DF-D437-5945-B8A5-2020B1A3C61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CCC80C5E-28B3-0E4A-B57E-97DDC5FF4D5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and Windows Server</a:t>
            </a:r>
          </a:p>
        </p:txBody>
      </p:sp>
      <p:sp>
        <p:nvSpPr>
          <p:cNvPr id="3" name="Content Placeholder 2"/>
          <p:cNvSpPr>
            <a:spLocks noGrp="1"/>
          </p:cNvSpPr>
          <p:nvPr>
            <p:ph idx="1"/>
          </p:nvPr>
        </p:nvSpPr>
        <p:spPr>
          <a:xfrm>
            <a:off x="368754" y="1317625"/>
            <a:ext cx="8486775" cy="4074432"/>
          </a:xfrm>
        </p:spPr>
        <p:txBody>
          <a:bodyPr/>
          <a:lstStyle/>
          <a:p>
            <a:pPr>
              <a:buNone/>
            </a:pPr>
            <a:endParaRPr dirty="0"/>
          </a:p>
          <a:p>
            <a:r>
              <a:rPr b="1" dirty="0">
                <a:solidFill>
                  <a:srgbClr val="E87722"/>
                </a:solidFill>
              </a:rPr>
              <a:t> Docker for Windows Server is designed for App deployment rather than Development</a:t>
            </a:r>
          </a:p>
          <a:p>
            <a:pPr lvl="1"/>
            <a:r>
              <a:rPr dirty="0"/>
              <a:t> Developers should use Docker for Windows instead.</a:t>
            </a:r>
          </a:p>
          <a:p>
            <a:pPr lvl="1"/>
            <a:r>
              <a:rPr dirty="0"/>
              <a:t> Supports running Linux containers containers (via Hyper-V)</a:t>
            </a:r>
          </a:p>
          <a:p>
            <a:pPr lvl="1"/>
            <a:r>
              <a:rPr dirty="0"/>
              <a:t> And Native Windows Containers (using Hyper-V or native Windows Containers)</a:t>
            </a:r>
          </a:p>
          <a:p>
            <a:r>
              <a:rPr b="1" dirty="0">
                <a:solidFill>
                  <a:srgbClr val="E87722"/>
                </a:solidFill>
              </a:rPr>
              <a:t> Native Windows Containers</a:t>
            </a:r>
          </a:p>
          <a:p>
            <a:pPr lvl="1"/>
            <a:r>
              <a:rPr dirty="0"/>
              <a:t> Native Windows Containers must use the same Windows Server kernel as the host</a:t>
            </a:r>
          </a:p>
          <a:p>
            <a:pPr lvl="1"/>
            <a:r>
              <a:rPr dirty="0"/>
              <a:t> Both host and guest must be Windows Server to run native (not Windows 10)</a:t>
            </a:r>
          </a:p>
          <a:p>
            <a:pPr lvl="1"/>
            <a:r>
              <a:rPr dirty="0"/>
              <a:t> Native Windows Containers must use Windows Server kernel</a:t>
            </a:r>
          </a:p>
          <a:p>
            <a:pPr lvl="1"/>
            <a:r>
              <a:rPr dirty="0"/>
              <a:t> Able to run native containers without virtualization</a:t>
            </a:r>
          </a:p>
          <a:p>
            <a:pPr lvl="1"/>
            <a:r>
              <a:rPr dirty="0"/>
              <a:t> Minimal Performance Penalty</a:t>
            </a:r>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5083629" y="5247284"/>
            <a:ext cx="3771900" cy="977900"/>
          </a:xfrm>
          <a:prstGeom prst="rect">
            <a:avLst/>
          </a:prstGeom>
        </p:spPr>
      </p:pic>
      <p:pic>
        <p:nvPicPr>
          <p:cNvPr id="5" name="Picture 4" descr="hyperv-logo2.jpg"/>
          <p:cNvPicPr>
            <a:picLocks noChangeAspect="1"/>
          </p:cNvPicPr>
          <p:nvPr/>
        </p:nvPicPr>
        <p:blipFill>
          <a:blip r:embed="rId4"/>
          <a:stretch>
            <a:fillRect/>
          </a:stretch>
        </p:blipFill>
        <p:spPr>
          <a:xfrm>
            <a:off x="5083629" y="4231284"/>
            <a:ext cx="3568700" cy="1016000"/>
          </a:xfrm>
          <a:prstGeom prst="rect">
            <a:avLst/>
          </a:prstGeom>
        </p:spPr>
      </p:pic>
      <p:sp>
        <p:nvSpPr>
          <p:cNvPr id="6" name="Footer Placeholder 4">
            <a:extLst>
              <a:ext uri="{FF2B5EF4-FFF2-40B4-BE49-F238E27FC236}">
                <a16:creationId xmlns:a16="http://schemas.microsoft.com/office/drawing/2014/main" id="{B031D84B-BE97-D540-9FCF-311B7C0F906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4B48662C-E203-0343-9338-CED928A746D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Deployment Intro</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Windows Use Cases</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p:txBody>
      </p:sp>
      <p:graphicFrame>
        <p:nvGraphicFramePr>
          <p:cNvPr id="4" name="Table 3"/>
          <p:cNvGraphicFramePr>
            <a:graphicFrameLocks noGrp="1"/>
          </p:cNvGraphicFramePr>
          <p:nvPr/>
        </p:nvGraphicFramePr>
        <p:xfrm>
          <a:off x="374904" y="1828800"/>
          <a:ext cx="8485632" cy="2583180"/>
        </p:xfrm>
        <a:graphic>
          <a:graphicData uri="http://schemas.openxmlformats.org/drawingml/2006/table">
            <a:tbl>
              <a:tblPr firstRow="1" bandRow="1">
                <a:tableStyleId>{5C22544A-7EE6-4342-B048-85BDC9FD1C3A}</a:tableStyleId>
              </a:tblPr>
              <a:tblGrid>
                <a:gridCol w="1697126">
                  <a:extLst>
                    <a:ext uri="{9D8B030D-6E8A-4147-A177-3AD203B41FA5}">
                      <a16:colId xmlns:a16="http://schemas.microsoft.com/office/drawing/2014/main" val="20000"/>
                    </a:ext>
                  </a:extLst>
                </a:gridCol>
                <a:gridCol w="1697126">
                  <a:extLst>
                    <a:ext uri="{9D8B030D-6E8A-4147-A177-3AD203B41FA5}">
                      <a16:colId xmlns:a16="http://schemas.microsoft.com/office/drawing/2014/main" val="20001"/>
                    </a:ext>
                  </a:extLst>
                </a:gridCol>
                <a:gridCol w="1697126">
                  <a:extLst>
                    <a:ext uri="{9D8B030D-6E8A-4147-A177-3AD203B41FA5}">
                      <a16:colId xmlns:a16="http://schemas.microsoft.com/office/drawing/2014/main" val="20002"/>
                    </a:ext>
                  </a:extLst>
                </a:gridCol>
                <a:gridCol w="1697126">
                  <a:extLst>
                    <a:ext uri="{9D8B030D-6E8A-4147-A177-3AD203B41FA5}">
                      <a16:colId xmlns:a16="http://schemas.microsoft.com/office/drawing/2014/main" val="20003"/>
                    </a:ext>
                  </a:extLst>
                </a:gridCol>
                <a:gridCol w="1697128">
                  <a:extLst>
                    <a:ext uri="{9D8B030D-6E8A-4147-A177-3AD203B41FA5}">
                      <a16:colId xmlns:a16="http://schemas.microsoft.com/office/drawing/2014/main" val="20004"/>
                    </a:ext>
                  </a:extLst>
                </a:gridCol>
              </a:tblGrid>
              <a:tr h="457200">
                <a:tc>
                  <a:txBody>
                    <a:bodyPr/>
                    <a:lstStyle/>
                    <a:p>
                      <a:endParaRPr dirty="0"/>
                    </a:p>
                  </a:txBody>
                  <a:tcPr/>
                </a:tc>
                <a:tc>
                  <a:txBody>
                    <a:bodyPr/>
                    <a:lstStyle/>
                    <a:p>
                      <a:r>
                        <a:rPr dirty="0"/>
                        <a:t>Windows 10 (Linux Kernel)</a:t>
                      </a:r>
                    </a:p>
                  </a:txBody>
                  <a:tcPr/>
                </a:tc>
                <a:tc>
                  <a:txBody>
                    <a:bodyPr/>
                    <a:lstStyle/>
                    <a:p>
                      <a:r>
                        <a:t>Windows 10 (Windows Server Kernel)</a:t>
                      </a:r>
                    </a:p>
                  </a:txBody>
                  <a:tcPr/>
                </a:tc>
                <a:tc>
                  <a:txBody>
                    <a:bodyPr/>
                    <a:lstStyle/>
                    <a:p>
                      <a:r>
                        <a:t>Windows Server (Virtualized Kernel)</a:t>
                      </a:r>
                    </a:p>
                  </a:txBody>
                  <a:tcPr/>
                </a:tc>
                <a:tc>
                  <a:txBody>
                    <a:bodyPr/>
                    <a:lstStyle/>
                    <a:p>
                      <a:r>
                        <a:t>Windows Server (Native Kernel)</a:t>
                      </a:r>
                    </a:p>
                  </a:txBody>
                  <a:tcPr/>
                </a:tc>
                <a:extLst>
                  <a:ext uri="{0D108BD9-81ED-4DB2-BD59-A6C34878D82A}">
                    <a16:rowId xmlns:a16="http://schemas.microsoft.com/office/drawing/2014/main" val="10000"/>
                  </a:ext>
                </a:extLst>
              </a:tr>
              <a:tr h="457200">
                <a:tc>
                  <a:txBody>
                    <a:bodyPr/>
                    <a:lstStyle/>
                    <a:p>
                      <a:r>
                        <a:t>Use Case</a:t>
                      </a:r>
                    </a:p>
                  </a:txBody>
                  <a:tcPr/>
                </a:tc>
                <a:tc>
                  <a:txBody>
                    <a:bodyPr/>
                    <a:lstStyle/>
                    <a:p>
                      <a:r>
                        <a:t>Developer</a:t>
                      </a:r>
                    </a:p>
                  </a:txBody>
                  <a:tcPr/>
                </a:tc>
                <a:tc>
                  <a:txBody>
                    <a:bodyPr/>
                    <a:lstStyle/>
                    <a:p>
                      <a:r>
                        <a:t>Developer</a:t>
                      </a:r>
                    </a:p>
                  </a:txBody>
                  <a:tcPr/>
                </a:tc>
                <a:tc>
                  <a:txBody>
                    <a:bodyPr/>
                    <a:lstStyle/>
                    <a:p>
                      <a:r>
                        <a:t>Deployment</a:t>
                      </a:r>
                    </a:p>
                  </a:txBody>
                  <a:tcPr/>
                </a:tc>
                <a:tc>
                  <a:txBody>
                    <a:bodyPr/>
                    <a:lstStyle/>
                    <a:p>
                      <a:r>
                        <a:t>Deployment</a:t>
                      </a:r>
                    </a:p>
                  </a:txBody>
                  <a:tcPr/>
                </a:tc>
                <a:extLst>
                  <a:ext uri="{0D108BD9-81ED-4DB2-BD59-A6C34878D82A}">
                    <a16:rowId xmlns:a16="http://schemas.microsoft.com/office/drawing/2014/main" val="10001"/>
                  </a:ext>
                </a:extLst>
              </a:tr>
              <a:tr h="457200">
                <a:tc>
                  <a:txBody>
                    <a:bodyPr/>
                    <a:lstStyle/>
                    <a:p>
                      <a:r>
                        <a:t>Container OS</a:t>
                      </a:r>
                    </a:p>
                  </a:txBody>
                  <a:tcPr/>
                </a:tc>
                <a:tc>
                  <a:txBody>
                    <a:bodyPr/>
                    <a:lstStyle/>
                    <a:p>
                      <a:r>
                        <a:rPr dirty="0"/>
                        <a:t>Linux</a:t>
                      </a:r>
                    </a:p>
                  </a:txBody>
                  <a:tcPr/>
                </a:tc>
                <a:tc>
                  <a:txBody>
                    <a:bodyPr/>
                    <a:lstStyle/>
                    <a:p>
                      <a:r>
                        <a:t>Windows Server</a:t>
                      </a:r>
                    </a:p>
                  </a:txBody>
                  <a:tcPr/>
                </a:tc>
                <a:tc>
                  <a:txBody>
                    <a:bodyPr/>
                    <a:lstStyle/>
                    <a:p>
                      <a:r>
                        <a:rPr dirty="0"/>
                        <a:t>Linux or Windows Server</a:t>
                      </a:r>
                    </a:p>
                  </a:txBody>
                  <a:tcPr/>
                </a:tc>
                <a:tc>
                  <a:txBody>
                    <a:bodyPr/>
                    <a:lstStyle/>
                    <a:p>
                      <a:r>
                        <a:t>Windows Server</a:t>
                      </a:r>
                    </a:p>
                  </a:txBody>
                  <a:tcPr/>
                </a:tc>
                <a:extLst>
                  <a:ext uri="{0D108BD9-81ED-4DB2-BD59-A6C34878D82A}">
                    <a16:rowId xmlns:a16="http://schemas.microsoft.com/office/drawing/2014/main" val="10002"/>
                  </a:ext>
                </a:extLst>
              </a:tr>
              <a:tr h="457200">
                <a:tc>
                  <a:txBody>
                    <a:bodyPr/>
                    <a:lstStyle/>
                    <a:p>
                      <a:r>
                        <a:t>Isolation from Host</a:t>
                      </a:r>
                    </a:p>
                  </a:txBody>
                  <a:tcPr/>
                </a:tc>
                <a:tc>
                  <a:txBody>
                    <a:bodyPr/>
                    <a:lstStyle/>
                    <a:p>
                      <a:r>
                        <a:t>Yes (via Hyper-V)</a:t>
                      </a:r>
                    </a:p>
                  </a:txBody>
                  <a:tcPr/>
                </a:tc>
                <a:tc>
                  <a:txBody>
                    <a:bodyPr/>
                    <a:lstStyle/>
                    <a:p>
                      <a:r>
                        <a:t>Yes (via Hyper-V)</a:t>
                      </a:r>
                    </a:p>
                  </a:txBody>
                  <a:tcPr/>
                </a:tc>
                <a:tc>
                  <a:txBody>
                    <a:bodyPr/>
                    <a:lstStyle/>
                    <a:p>
                      <a:r>
                        <a:t>Yes (via Hyper-V)</a:t>
                      </a:r>
                    </a:p>
                  </a:txBody>
                  <a:tcPr/>
                </a:tc>
                <a:tc>
                  <a:txBody>
                    <a:bodyPr/>
                    <a:lstStyle/>
                    <a:p>
                      <a:r>
                        <a:t>Not Virtualized</a:t>
                      </a:r>
                    </a:p>
                  </a:txBody>
                  <a:tcPr/>
                </a:tc>
                <a:extLst>
                  <a:ext uri="{0D108BD9-81ED-4DB2-BD59-A6C34878D82A}">
                    <a16:rowId xmlns:a16="http://schemas.microsoft.com/office/drawing/2014/main" val="10003"/>
                  </a:ext>
                </a:extLst>
              </a:tr>
              <a:tr h="457200">
                <a:tc>
                  <a:txBody>
                    <a:bodyPr/>
                    <a:lstStyle/>
                    <a:p>
                      <a:r>
                        <a:t>Startup Delay</a:t>
                      </a:r>
                    </a:p>
                  </a:txBody>
                  <a:tcPr/>
                </a:tc>
                <a:tc>
                  <a:txBody>
                    <a:bodyPr/>
                    <a:lstStyle/>
                    <a:p>
                      <a:r>
                        <a:t>500ms - 1s</a:t>
                      </a:r>
                    </a:p>
                  </a:txBody>
                  <a:tcPr/>
                </a:tc>
                <a:tc>
                  <a:txBody>
                    <a:bodyPr/>
                    <a:lstStyle/>
                    <a:p>
                      <a:r>
                        <a:t>500ms - 1s</a:t>
                      </a:r>
                    </a:p>
                  </a:txBody>
                  <a:tcPr/>
                </a:tc>
                <a:tc>
                  <a:txBody>
                    <a:bodyPr/>
                    <a:lstStyle/>
                    <a:p>
                      <a:r>
                        <a:t>500ms - 1s</a:t>
                      </a:r>
                    </a:p>
                  </a:txBody>
                  <a:tcPr/>
                </a:tc>
                <a:tc>
                  <a:txBody>
                    <a:bodyPr/>
                    <a:lstStyle/>
                    <a:p>
                      <a:r>
                        <a:t>No Delay</a:t>
                      </a:r>
                    </a:p>
                  </a:txBody>
                  <a:tcPr/>
                </a:tc>
                <a:extLst>
                  <a:ext uri="{0D108BD9-81ED-4DB2-BD59-A6C34878D82A}">
                    <a16:rowId xmlns:a16="http://schemas.microsoft.com/office/drawing/2014/main" val="10004"/>
                  </a:ext>
                </a:extLst>
              </a:tr>
            </a:tbl>
          </a:graphicData>
        </a:graphic>
      </p:graphicFrame>
      <p:sp>
        <p:nvSpPr>
          <p:cNvPr id="5" name="Footer Placeholder 4">
            <a:extLst>
              <a:ext uri="{FF2B5EF4-FFF2-40B4-BE49-F238E27FC236}">
                <a16:creationId xmlns:a16="http://schemas.microsoft.com/office/drawing/2014/main" id="{ED18EB95-8447-F847-A93D-5464708C771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CCB0A13D-6125-F64C-9A8D-B10BCAE0EC3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on Mac (Developer)</a:t>
            </a:r>
          </a:p>
        </p:txBody>
      </p:sp>
      <p:sp>
        <p:nvSpPr>
          <p:cNvPr id="3" name="Content Placeholder 2"/>
          <p:cNvSpPr>
            <a:spLocks noGrp="1"/>
          </p:cNvSpPr>
          <p:nvPr>
            <p:ph idx="1"/>
          </p:nvPr>
        </p:nvSpPr>
        <p:spPr>
          <a:xfrm>
            <a:off x="368754" y="1294626"/>
            <a:ext cx="8486775" cy="4074432"/>
          </a:xfrm>
        </p:spPr>
        <p:txBody>
          <a:bodyPr/>
          <a:lstStyle/>
          <a:p>
            <a:pPr>
              <a:buNone/>
            </a:pPr>
            <a:endParaRPr dirty="0"/>
          </a:p>
          <a:p>
            <a:r>
              <a:rPr b="1" dirty="0">
                <a:solidFill>
                  <a:srgbClr val="E87722"/>
                </a:solidFill>
              </a:rPr>
              <a:t> Docker on Mac is only supported as a development platform.</a:t>
            </a:r>
          </a:p>
          <a:p>
            <a:pPr lvl="1"/>
            <a:r>
              <a:rPr dirty="0"/>
              <a:t> There are no ”native” mac containers as there are on Linux and Windows</a:t>
            </a:r>
          </a:p>
          <a:p>
            <a:r>
              <a:rPr b="1" dirty="0">
                <a:solidFill>
                  <a:srgbClr val="E87722"/>
                </a:solidFill>
              </a:rPr>
              <a:t> Docker for Mac uses only Linux containers</a:t>
            </a:r>
          </a:p>
          <a:p>
            <a:pPr lvl="1"/>
            <a:r>
              <a:rPr dirty="0"/>
              <a:t> Windows containers can be run entirely inside a VM</a:t>
            </a:r>
          </a:p>
          <a:p>
            <a:pPr lvl="1"/>
            <a:r>
              <a:rPr dirty="0"/>
              <a:t> Linux Containers use a VM for the Linux kernel only</a:t>
            </a:r>
          </a:p>
          <a:p>
            <a:r>
              <a:rPr b="1" dirty="0">
                <a:solidFill>
                  <a:srgbClr val="E87722"/>
                </a:solidFill>
              </a:rPr>
              <a:t> Docker for Mac uses Apple’s VM Hypervisor</a:t>
            </a:r>
          </a:p>
          <a:p>
            <a:endParaRPr dirty="0"/>
          </a:p>
          <a:p>
            <a:endParaRPr dirty="0"/>
          </a:p>
          <a:p>
            <a:endParaRPr dirty="0"/>
          </a:p>
          <a:p>
            <a:endParaRPr dirty="0"/>
          </a:p>
          <a:p>
            <a:endParaRPr dirty="0"/>
          </a:p>
          <a:p>
            <a:endParaRPr dirty="0"/>
          </a:p>
          <a:p>
            <a:endParaRPr dirty="0"/>
          </a:p>
        </p:txBody>
      </p:sp>
      <p:pic>
        <p:nvPicPr>
          <p:cNvPr id="4" name="Picture 3" descr="docker-horizontal.png"/>
          <p:cNvPicPr>
            <a:picLocks noChangeAspect="1"/>
          </p:cNvPicPr>
          <p:nvPr/>
        </p:nvPicPr>
        <p:blipFill>
          <a:blip r:embed="rId3"/>
          <a:stretch>
            <a:fillRect/>
          </a:stretch>
        </p:blipFill>
        <p:spPr>
          <a:xfrm>
            <a:off x="4184542" y="4380444"/>
            <a:ext cx="4670987" cy="1210997"/>
          </a:xfrm>
          <a:prstGeom prst="rect">
            <a:avLst/>
          </a:prstGeom>
        </p:spPr>
      </p:pic>
      <p:pic>
        <p:nvPicPr>
          <p:cNvPr id="5" name="Picture 4" descr="apple-logo-decal-sticker-apple-logo-500x500.png"/>
          <p:cNvPicPr>
            <a:picLocks noChangeAspect="1"/>
          </p:cNvPicPr>
          <p:nvPr/>
        </p:nvPicPr>
        <p:blipFill>
          <a:blip r:embed="rId4"/>
          <a:stretch>
            <a:fillRect/>
          </a:stretch>
        </p:blipFill>
        <p:spPr>
          <a:xfrm>
            <a:off x="6713101" y="2047878"/>
            <a:ext cx="1732642" cy="1732642"/>
          </a:xfrm>
          <a:prstGeom prst="rect">
            <a:avLst/>
          </a:prstGeom>
        </p:spPr>
      </p:pic>
      <p:sp>
        <p:nvSpPr>
          <p:cNvPr id="6" name="Footer Placeholder 4">
            <a:extLst>
              <a:ext uri="{FF2B5EF4-FFF2-40B4-BE49-F238E27FC236}">
                <a16:creationId xmlns:a16="http://schemas.microsoft.com/office/drawing/2014/main" id="{7A694B5B-FDCF-1D45-8E7D-0BB443809F1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81A94131-9904-0547-977A-F99133B63D8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1: Installing Docker</a:t>
            </a:r>
          </a:p>
        </p:txBody>
      </p:sp>
      <p:sp>
        <p:nvSpPr>
          <p:cNvPr id="2" name="Text Placeholder 1"/>
          <p:cNvSpPr>
            <a:spLocks noGrp="1"/>
          </p:cNvSpPr>
          <p:nvPr>
            <p:ph type="body" sz="quarter" idx="18"/>
          </p:nvPr>
        </p:nvSpPr>
        <p:spPr>
          <a:xfrm>
            <a:off x="372534" y="1371600"/>
            <a:ext cx="8500296" cy="4892040"/>
          </a:xfrm>
        </p:spPr>
        <p:txBody>
          <a:bodyPr/>
          <a:lstStyle/>
          <a:p>
            <a:pPr lvl="0"/>
            <a:r>
              <a:rPr lang="en-US" dirty="0"/>
              <a:t> Docker-labs/01</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Open the document: 300S-07-Container-Fundamentals-Lab2.doc</a:t>
            </a:r>
          </a:p>
          <a:p>
            <a:pPr lvl="1">
              <a:buFont typeface="Wingdings" panose="05000000000000000000" pitchFamily="2" charset="2"/>
              <a:buChar char="§"/>
            </a:pPr>
            <a:r>
              <a:rPr lang="en-US" dirty="0"/>
              <a:t>Refer to the folder: 300S-07-Container-Fundamentals-Lab2-File</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42</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60790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Hub and Container Registries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Hub?</a:t>
            </a:r>
          </a:p>
        </p:txBody>
      </p:sp>
      <p:sp>
        <p:nvSpPr>
          <p:cNvPr id="3" name="Content Placeholder 2"/>
          <p:cNvSpPr>
            <a:spLocks noGrp="1"/>
          </p:cNvSpPr>
          <p:nvPr>
            <p:ph idx="1"/>
          </p:nvPr>
        </p:nvSpPr>
        <p:spPr>
          <a:xfrm>
            <a:off x="371475" y="1444189"/>
            <a:ext cx="8486775" cy="4074432"/>
          </a:xfrm>
        </p:spPr>
        <p:txBody>
          <a:bodyPr/>
          <a:lstStyle/>
          <a:p>
            <a:pPr>
              <a:buNone/>
            </a:pPr>
            <a:endParaRPr dirty="0"/>
          </a:p>
          <a:p>
            <a:r>
              <a:rPr dirty="0"/>
              <a:t> Docker Hub is a registry of containers</a:t>
            </a:r>
          </a:p>
          <a:p>
            <a:r>
              <a:rPr dirty="0"/>
              <a:t> Think "GitHub" for containers</a:t>
            </a:r>
          </a:p>
          <a:p>
            <a:r>
              <a:rPr dirty="0"/>
              <a:t> Thousands of Containers Available</a:t>
            </a:r>
          </a:p>
          <a:p>
            <a:r>
              <a:rPr dirty="0"/>
              <a:t> We rarely start from scratch</a:t>
            </a:r>
          </a:p>
          <a:p>
            <a:pPr lvl="1"/>
            <a:r>
              <a:rPr dirty="0"/>
              <a:t> Use an image from Docker Hub!</a:t>
            </a:r>
          </a:p>
        </p:txBody>
      </p:sp>
      <p:pic>
        <p:nvPicPr>
          <p:cNvPr id="4" name="Picture 3" descr="docker-hub-logo.png"/>
          <p:cNvPicPr>
            <a:picLocks noChangeAspect="1"/>
          </p:cNvPicPr>
          <p:nvPr/>
        </p:nvPicPr>
        <p:blipFill>
          <a:blip r:embed="rId3"/>
          <a:stretch>
            <a:fillRect/>
          </a:stretch>
        </p:blipFill>
        <p:spPr>
          <a:xfrm>
            <a:off x="3902119" y="3874576"/>
            <a:ext cx="4953410" cy="1208868"/>
          </a:xfrm>
          <a:prstGeom prst="rect">
            <a:avLst/>
          </a:prstGeom>
        </p:spPr>
      </p:pic>
      <p:sp>
        <p:nvSpPr>
          <p:cNvPr id="5" name="Footer Placeholder 4">
            <a:extLst>
              <a:ext uri="{FF2B5EF4-FFF2-40B4-BE49-F238E27FC236}">
                <a16:creationId xmlns:a16="http://schemas.microsoft.com/office/drawing/2014/main" id="{1FCB6614-7FC7-F545-904C-5B0E1A021E2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F43AF08-8433-A148-88C4-6A762999407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Container Registries</a:t>
            </a:r>
          </a:p>
        </p:txBody>
      </p:sp>
      <p:sp>
        <p:nvSpPr>
          <p:cNvPr id="3" name="Content Placeholder 2"/>
          <p:cNvSpPr>
            <a:spLocks noGrp="1"/>
          </p:cNvSpPr>
          <p:nvPr>
            <p:ph idx="1"/>
          </p:nvPr>
        </p:nvSpPr>
        <p:spPr>
          <a:xfrm>
            <a:off x="371475" y="1314181"/>
            <a:ext cx="8486775" cy="4074432"/>
          </a:xfrm>
        </p:spPr>
        <p:txBody>
          <a:bodyPr/>
          <a:lstStyle/>
          <a:p>
            <a:r>
              <a:rPr dirty="0"/>
              <a:t> Docker Hub is public.</a:t>
            </a:r>
          </a:p>
          <a:p>
            <a:r>
              <a:rPr dirty="0"/>
              <a:t> Your company data is</a:t>
            </a:r>
            <a:r>
              <a:rPr b="1" dirty="0"/>
              <a:t> NOT</a:t>
            </a:r>
            <a:r>
              <a:rPr dirty="0"/>
              <a:t> .</a:t>
            </a:r>
          </a:p>
          <a:p>
            <a:r>
              <a:rPr dirty="0"/>
              <a:t> You may want to have your own container registry.</a:t>
            </a:r>
          </a:p>
          <a:p>
            <a:r>
              <a:rPr dirty="0"/>
              <a:t> But we may still use Docker Hub as well.</a:t>
            </a:r>
          </a:p>
        </p:txBody>
      </p:sp>
      <p:sp>
        <p:nvSpPr>
          <p:cNvPr id="4" name="Footer Placeholder 4">
            <a:extLst>
              <a:ext uri="{FF2B5EF4-FFF2-40B4-BE49-F238E27FC236}">
                <a16:creationId xmlns:a16="http://schemas.microsoft.com/office/drawing/2014/main" id="{8084507B-CB73-C542-9C22-ED510969FD5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4976AA6C-12F6-3846-9DDB-8853948017D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45</a:t>
            </a:fld>
            <a:endParaRPr lang="en-US" dirty="0"/>
          </a:p>
        </p:txBody>
      </p:sp>
      <p:pic>
        <p:nvPicPr>
          <p:cNvPr id="7" name="Picture 6">
            <a:extLst>
              <a:ext uri="{FF2B5EF4-FFF2-40B4-BE49-F238E27FC236}">
                <a16:creationId xmlns:a16="http://schemas.microsoft.com/office/drawing/2014/main" id="{E8E88AEB-27AD-4B40-B2EE-500BC24B6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556" y="2708404"/>
            <a:ext cx="4794973" cy="319165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Pull</a:t>
            </a:r>
          </a:p>
        </p:txBody>
      </p:sp>
      <p:sp>
        <p:nvSpPr>
          <p:cNvPr id="3" name="Content Placeholder 2"/>
          <p:cNvSpPr>
            <a:spLocks noGrp="1"/>
          </p:cNvSpPr>
          <p:nvPr>
            <p:ph idx="1"/>
          </p:nvPr>
        </p:nvSpPr>
        <p:spPr/>
        <p:txBody>
          <a:bodyPr/>
          <a:lstStyle/>
          <a:p>
            <a:r>
              <a:rPr dirty="0"/>
              <a:t> Typing</a:t>
            </a:r>
            <a:r>
              <a:rPr dirty="0">
                <a:latin typeface="Courier New"/>
              </a:rPr>
              <a:t> </a:t>
            </a:r>
            <a:r>
              <a:rPr lang="en-US" dirty="0" err="1">
                <a:latin typeface="Courier New"/>
              </a:rPr>
              <a:t>d</a:t>
            </a:r>
            <a:r>
              <a:rPr dirty="0" err="1">
                <a:latin typeface="Courier New"/>
              </a:rPr>
              <a:t>ocker</a:t>
            </a:r>
            <a:r>
              <a:rPr dirty="0">
                <a:latin typeface="Courier New"/>
              </a:rPr>
              <a:t> pull</a:t>
            </a:r>
            <a:r>
              <a:rPr dirty="0"/>
              <a:t> will download a container.</a:t>
            </a:r>
          </a:p>
          <a:p>
            <a:r>
              <a:rPr dirty="0"/>
              <a:t> In the lab, we will use a container called</a:t>
            </a:r>
            <a:r>
              <a:rPr dirty="0">
                <a:latin typeface="Courier New"/>
              </a:rPr>
              <a:t> alpine</a:t>
            </a:r>
            <a:r>
              <a:rPr dirty="0"/>
              <a:t> :</a:t>
            </a:r>
          </a:p>
          <a:p>
            <a:pPr lvl="1"/>
            <a:r>
              <a:rPr dirty="0"/>
              <a:t> Ultra-lightweight Linux</a:t>
            </a:r>
          </a:p>
          <a:p>
            <a:pPr lvl="1"/>
            <a:r>
              <a:rPr dirty="0"/>
              <a:t> 4MB in Size (tiny).</a:t>
            </a:r>
          </a:p>
          <a:p>
            <a:endParaRPr dirty="0"/>
          </a:p>
          <a:p>
            <a:endParaRPr dirty="0"/>
          </a:p>
        </p:txBody>
      </p:sp>
      <p:pic>
        <p:nvPicPr>
          <p:cNvPr id="4" name="Picture 3" descr="1.png"/>
          <p:cNvPicPr>
            <a:picLocks noChangeAspect="1"/>
          </p:cNvPicPr>
          <p:nvPr/>
        </p:nvPicPr>
        <p:blipFill>
          <a:blip r:embed="rId3"/>
          <a:stretch>
            <a:fillRect/>
          </a:stretch>
        </p:blipFill>
        <p:spPr>
          <a:xfrm>
            <a:off x="0" y="3145536"/>
            <a:ext cx="3454400" cy="495300"/>
          </a:xfrm>
          <a:prstGeom prst="rect">
            <a:avLst/>
          </a:prstGeom>
        </p:spPr>
      </p:pic>
      <p:sp>
        <p:nvSpPr>
          <p:cNvPr id="5" name="Footer Placeholder 4">
            <a:extLst>
              <a:ext uri="{FF2B5EF4-FFF2-40B4-BE49-F238E27FC236}">
                <a16:creationId xmlns:a16="http://schemas.microsoft.com/office/drawing/2014/main" id="{07FB5732-8882-BA41-AC93-8FD297C3827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4DBA629-1C0D-5C45-AEC0-C8C7999F77B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46</a:t>
            </a:fld>
            <a:endParaRPr lang="en-US" dirty="0"/>
          </a:p>
        </p:txBody>
      </p:sp>
      <p:pic>
        <p:nvPicPr>
          <p:cNvPr id="8" name="Picture 7">
            <a:extLst>
              <a:ext uri="{FF2B5EF4-FFF2-40B4-BE49-F238E27FC236}">
                <a16:creationId xmlns:a16="http://schemas.microsoft.com/office/drawing/2014/main" id="{1AB5A913-293E-1540-8ABB-4D8D9661D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875" y="3393186"/>
            <a:ext cx="5017824" cy="282047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Commands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LS (list)</a:t>
            </a:r>
          </a:p>
        </p:txBody>
      </p:sp>
      <p:sp>
        <p:nvSpPr>
          <p:cNvPr id="3" name="Content Placeholder 2"/>
          <p:cNvSpPr>
            <a:spLocks noGrp="1"/>
          </p:cNvSpPr>
          <p:nvPr>
            <p:ph idx="1"/>
          </p:nvPr>
        </p:nvSpPr>
        <p:spPr>
          <a:xfrm>
            <a:off x="368754" y="1386200"/>
            <a:ext cx="8486775" cy="4074432"/>
          </a:xfrm>
        </p:spPr>
        <p:txBody>
          <a:bodyPr/>
          <a:lstStyle/>
          <a:p>
            <a:r>
              <a:rPr dirty="0"/>
              <a:t> typing</a:t>
            </a:r>
            <a:r>
              <a:rPr dirty="0">
                <a:latin typeface="Courier New"/>
              </a:rPr>
              <a:t> </a:t>
            </a:r>
            <a:r>
              <a:rPr dirty="0" err="1">
                <a:latin typeface="Courier New"/>
              </a:rPr>
              <a:t>docker</a:t>
            </a:r>
            <a:r>
              <a:rPr dirty="0">
                <a:latin typeface="Courier New"/>
              </a:rPr>
              <a:t> ls</a:t>
            </a:r>
            <a:r>
              <a:rPr dirty="0"/>
              <a:t> will</a:t>
            </a:r>
            <a:r>
              <a:rPr b="1" dirty="0"/>
              <a:t> list</a:t>
            </a:r>
            <a:r>
              <a:rPr dirty="0"/>
              <a:t> your containers</a:t>
            </a:r>
          </a:p>
          <a:p>
            <a:r>
              <a:rPr dirty="0"/>
              <a:t> It will only show</a:t>
            </a:r>
            <a:r>
              <a:rPr b="1" dirty="0"/>
              <a:t> running</a:t>
            </a:r>
            <a:r>
              <a:rPr dirty="0"/>
              <a:t> containers</a:t>
            </a:r>
          </a:p>
          <a:p>
            <a:r>
              <a:rPr dirty="0"/>
              <a:t> Stopped containers say `</a:t>
            </a:r>
            <a:r>
              <a:rPr dirty="0" err="1"/>
              <a:t>docker</a:t>
            </a:r>
            <a:r>
              <a:rPr dirty="0"/>
              <a:t> ls -a'</a:t>
            </a:r>
          </a:p>
          <a:p>
            <a:endParaRPr dirty="0"/>
          </a:p>
          <a:p>
            <a:endParaRPr dirty="0"/>
          </a:p>
          <a:p>
            <a:endParaRPr dirty="0"/>
          </a:p>
          <a:p>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2982606"/>
            <a:ext cx="9007543" cy="952084"/>
          </a:xfrm>
          <a:prstGeom prst="rect">
            <a:avLst/>
          </a:prstGeom>
        </p:spPr>
      </p:pic>
      <p:sp>
        <p:nvSpPr>
          <p:cNvPr id="5" name="Footer Placeholder 4">
            <a:extLst>
              <a:ext uri="{FF2B5EF4-FFF2-40B4-BE49-F238E27FC236}">
                <a16:creationId xmlns:a16="http://schemas.microsoft.com/office/drawing/2014/main" id="{95B9C771-DE48-3549-A0C3-A7C7ACABD01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19A9FE1-3189-F94E-BD07-40F4B1CD8CD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48</a:t>
            </a:fld>
            <a:endParaRPr lang="en-US" dirty="0"/>
          </a:p>
        </p:txBody>
      </p:sp>
      <p:pic>
        <p:nvPicPr>
          <p:cNvPr id="8" name="Picture 7">
            <a:extLst>
              <a:ext uri="{FF2B5EF4-FFF2-40B4-BE49-F238E27FC236}">
                <a16:creationId xmlns:a16="http://schemas.microsoft.com/office/drawing/2014/main" id="{F7176200-2587-734C-8916-92EE478E2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499" y="4172116"/>
            <a:ext cx="2002725" cy="20027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Run</a:t>
            </a:r>
          </a:p>
        </p:txBody>
      </p:sp>
      <p:sp>
        <p:nvSpPr>
          <p:cNvPr id="3" name="Content Placeholder 2"/>
          <p:cNvSpPr>
            <a:spLocks noGrp="1"/>
          </p:cNvSpPr>
          <p:nvPr>
            <p:ph idx="1"/>
          </p:nvPr>
        </p:nvSpPr>
        <p:spPr/>
        <p:txBody>
          <a:bodyPr/>
          <a:lstStyle/>
          <a:p>
            <a:r>
              <a:rPr dirty="0"/>
              <a:t> We can run a </a:t>
            </a:r>
            <a:r>
              <a:rPr dirty="0" err="1"/>
              <a:t>docker</a:t>
            </a:r>
            <a:r>
              <a:rPr dirty="0"/>
              <a:t> container with</a:t>
            </a:r>
            <a:r>
              <a:rPr dirty="0">
                <a:latin typeface="Courier New"/>
              </a:rPr>
              <a:t> </a:t>
            </a:r>
            <a:r>
              <a:rPr dirty="0" err="1">
                <a:latin typeface="Courier New"/>
              </a:rPr>
              <a:t>docker</a:t>
            </a:r>
            <a:r>
              <a:rPr dirty="0">
                <a:latin typeface="Courier New"/>
              </a:rPr>
              <a:t> run</a:t>
            </a:r>
            <a:r>
              <a:rPr dirty="0"/>
              <a:t> .</a:t>
            </a:r>
          </a:p>
          <a:p>
            <a:r>
              <a:rPr dirty="0"/>
              <a:t> Example: running alpine</a:t>
            </a:r>
          </a:p>
          <a:p>
            <a:endParaRPr dirty="0"/>
          </a:p>
          <a:p>
            <a:endParaRPr dirty="0"/>
          </a:p>
          <a:p>
            <a:r>
              <a:rPr dirty="0"/>
              <a:t> This will run alpine and start a shell</a:t>
            </a:r>
          </a:p>
          <a:p>
            <a:r>
              <a:rPr dirty="0"/>
              <a:t> Alpine doesn't have "bash" -- too big!</a:t>
            </a:r>
          </a:p>
        </p:txBody>
      </p:sp>
      <p:pic>
        <p:nvPicPr>
          <p:cNvPr id="4" name="Picture 3" descr="1.png"/>
          <p:cNvPicPr>
            <a:picLocks noChangeAspect="1"/>
          </p:cNvPicPr>
          <p:nvPr/>
        </p:nvPicPr>
        <p:blipFill>
          <a:blip r:embed="rId3"/>
          <a:stretch>
            <a:fillRect/>
          </a:stretch>
        </p:blipFill>
        <p:spPr>
          <a:xfrm>
            <a:off x="0" y="2653423"/>
            <a:ext cx="6197600" cy="495300"/>
          </a:xfrm>
          <a:prstGeom prst="rect">
            <a:avLst/>
          </a:prstGeom>
        </p:spPr>
      </p:pic>
      <p:sp>
        <p:nvSpPr>
          <p:cNvPr id="5" name="Footer Placeholder 4">
            <a:extLst>
              <a:ext uri="{FF2B5EF4-FFF2-40B4-BE49-F238E27FC236}">
                <a16:creationId xmlns:a16="http://schemas.microsoft.com/office/drawing/2014/main" id="{7D3568C4-BD67-3E4B-B816-5ABA588931D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C3CA1BE-2AFF-D445-8DAC-94529AF5121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49</a:t>
            </a:fld>
            <a:endParaRPr lang="en-US" dirty="0"/>
          </a:p>
        </p:txBody>
      </p:sp>
      <p:pic>
        <p:nvPicPr>
          <p:cNvPr id="8" name="Picture 7">
            <a:extLst>
              <a:ext uri="{FF2B5EF4-FFF2-40B4-BE49-F238E27FC236}">
                <a16:creationId xmlns:a16="http://schemas.microsoft.com/office/drawing/2014/main" id="{270D6A71-078C-5145-A56D-D23EB2AB6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512" y="3176177"/>
            <a:ext cx="4663017" cy="31038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Problem</a:t>
            </a:r>
          </a:p>
        </p:txBody>
      </p:sp>
      <p:sp>
        <p:nvSpPr>
          <p:cNvPr id="3" name="Content Placeholder 2"/>
          <p:cNvSpPr>
            <a:spLocks noGrp="1"/>
          </p:cNvSpPr>
          <p:nvPr>
            <p:ph idx="1"/>
          </p:nvPr>
        </p:nvSpPr>
        <p:spPr>
          <a:xfrm>
            <a:off x="366382" y="1407171"/>
            <a:ext cx="8486775" cy="4074432"/>
          </a:xfrm>
        </p:spPr>
        <p:txBody>
          <a:bodyPr/>
          <a:lstStyle/>
          <a:p>
            <a:r>
              <a:rPr dirty="0"/>
              <a:t> You develop an app on your workstation</a:t>
            </a:r>
            <a:r>
              <a:rPr lang="en-US" dirty="0"/>
              <a:t>.</a:t>
            </a:r>
            <a:endParaRPr dirty="0"/>
          </a:p>
          <a:p>
            <a:r>
              <a:rPr dirty="0"/>
              <a:t> You test it. Seems to run fine. Time to deploy</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intellij.png"/>
          <p:cNvPicPr>
            <a:picLocks noChangeAspect="1"/>
          </p:cNvPicPr>
          <p:nvPr/>
        </p:nvPicPr>
        <p:blipFill>
          <a:blip r:embed="rId3"/>
          <a:stretch>
            <a:fillRect/>
          </a:stretch>
        </p:blipFill>
        <p:spPr>
          <a:xfrm>
            <a:off x="620584" y="2138767"/>
            <a:ext cx="7978369" cy="4293030"/>
          </a:xfrm>
          <a:prstGeom prst="rect">
            <a:avLst/>
          </a:prstGeom>
        </p:spPr>
      </p:pic>
      <p:sp>
        <p:nvSpPr>
          <p:cNvPr id="5" name="Footer Placeholder 4">
            <a:extLst>
              <a:ext uri="{FF2B5EF4-FFF2-40B4-BE49-F238E27FC236}">
                <a16:creationId xmlns:a16="http://schemas.microsoft.com/office/drawing/2014/main" id="{D8CABB5C-366A-CA43-8B23-6D1FF5942C9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F01A733-8147-D647-8F11-4C6F8C8BF5B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Running a Shell</a:t>
            </a:r>
          </a:p>
        </p:txBody>
      </p:sp>
      <p:sp>
        <p:nvSpPr>
          <p:cNvPr id="3" name="Content Placeholder 2"/>
          <p:cNvSpPr>
            <a:spLocks noGrp="1"/>
          </p:cNvSpPr>
          <p:nvPr>
            <p:ph idx="1"/>
          </p:nvPr>
        </p:nvSpPr>
        <p:spPr/>
        <p:txBody>
          <a:bodyPr/>
          <a:lstStyle/>
          <a:p>
            <a:r>
              <a:t> We don't</a:t>
            </a:r>
            <a:r>
              <a:rPr i="1"/>
              <a:t> typically</a:t>
            </a:r>
            <a:r>
              <a:t> ssh to our container.</a:t>
            </a:r>
          </a:p>
          <a:p>
            <a:r>
              <a:t> We simply run a shell in the container</a:t>
            </a:r>
          </a:p>
          <a:p>
            <a:endParaRPr/>
          </a:p>
          <a:p>
            <a:endParaRPr/>
          </a:p>
          <a:p>
            <a:r>
              <a:t> What does this mean?</a:t>
            </a:r>
          </a:p>
          <a:p>
            <a:pPr lvl="1"/>
            <a:r>
              <a:t> -i : interactive mode</a:t>
            </a:r>
          </a:p>
          <a:p>
            <a:pPr lvl="1"/>
            <a:r>
              <a:t> -t : terminal mode</a:t>
            </a:r>
          </a:p>
          <a:p>
            <a:pPr lvl="1"/>
            <a:r>
              <a:t> --rm : remove container after we are done</a:t>
            </a:r>
          </a:p>
          <a:p>
            <a:pPr lvl="1"/>
            <a:r>
              <a:t> /bin/ash : bash is big and needs to be installed.  ash (almquist shell) is small. We also have old-school sh.</a:t>
            </a:r>
          </a:p>
        </p:txBody>
      </p:sp>
      <p:pic>
        <p:nvPicPr>
          <p:cNvPr id="4" name="Picture 3" descr="1.png"/>
          <p:cNvPicPr>
            <a:picLocks noChangeAspect="1"/>
          </p:cNvPicPr>
          <p:nvPr/>
        </p:nvPicPr>
        <p:blipFill>
          <a:blip r:embed="rId3"/>
          <a:stretch>
            <a:fillRect/>
          </a:stretch>
        </p:blipFill>
        <p:spPr>
          <a:xfrm>
            <a:off x="0" y="2708841"/>
            <a:ext cx="7569200" cy="495300"/>
          </a:xfrm>
          <a:prstGeom prst="rect">
            <a:avLst/>
          </a:prstGeom>
        </p:spPr>
      </p:pic>
      <p:sp>
        <p:nvSpPr>
          <p:cNvPr id="5" name="Footer Placeholder 4">
            <a:extLst>
              <a:ext uri="{FF2B5EF4-FFF2-40B4-BE49-F238E27FC236}">
                <a16:creationId xmlns:a16="http://schemas.microsoft.com/office/drawing/2014/main" id="{55CF3234-3345-DB4B-AE20-881E82B7407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30ED35A-63C0-7040-ABE6-7B498440F9F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Docker RM</a:t>
            </a:r>
          </a:p>
        </p:txBody>
      </p:sp>
      <p:sp>
        <p:nvSpPr>
          <p:cNvPr id="3" name="Content Placeholder 2"/>
          <p:cNvSpPr>
            <a:spLocks noGrp="1"/>
          </p:cNvSpPr>
          <p:nvPr>
            <p:ph idx="1"/>
          </p:nvPr>
        </p:nvSpPr>
        <p:spPr/>
        <p:txBody>
          <a:bodyPr/>
          <a:lstStyle/>
          <a:p>
            <a:r>
              <a:t> What happens if we need to delete a container?</a:t>
            </a:r>
          </a:p>
          <a:p>
            <a:r>
              <a:t> The</a:t>
            </a:r>
            <a:r>
              <a:rPr>
                <a:latin typeface="Courier New"/>
              </a:rPr>
              <a:t> docker rm</a:t>
            </a:r>
            <a:r>
              <a:t> command will do this trick for us.</a:t>
            </a:r>
          </a:p>
          <a:p>
            <a:endParaRPr/>
          </a:p>
          <a:p>
            <a:endParaRPr/>
          </a:p>
        </p:txBody>
      </p:sp>
      <p:pic>
        <p:nvPicPr>
          <p:cNvPr id="4" name="Picture 3" descr="1.png"/>
          <p:cNvPicPr>
            <a:picLocks noChangeAspect="1"/>
          </p:cNvPicPr>
          <p:nvPr/>
        </p:nvPicPr>
        <p:blipFill>
          <a:blip r:embed="rId3"/>
          <a:stretch>
            <a:fillRect/>
          </a:stretch>
        </p:blipFill>
        <p:spPr>
          <a:xfrm>
            <a:off x="0" y="2487168"/>
            <a:ext cx="4826000" cy="495300"/>
          </a:xfrm>
          <a:prstGeom prst="rect">
            <a:avLst/>
          </a:prstGeom>
        </p:spPr>
      </p:pic>
      <p:sp>
        <p:nvSpPr>
          <p:cNvPr id="5" name="Footer Placeholder 4">
            <a:extLst>
              <a:ext uri="{FF2B5EF4-FFF2-40B4-BE49-F238E27FC236}">
                <a16:creationId xmlns:a16="http://schemas.microsoft.com/office/drawing/2014/main" id="{05DF64EA-033D-FC49-A559-A5034CE826F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CD09715-515C-124A-B3A4-EC0FA2915E2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51</a:t>
            </a:fld>
            <a:endParaRPr lang="en-US" dirty="0"/>
          </a:p>
        </p:txBody>
      </p:sp>
      <p:pic>
        <p:nvPicPr>
          <p:cNvPr id="9" name="Picture 8">
            <a:extLst>
              <a:ext uri="{FF2B5EF4-FFF2-40B4-BE49-F238E27FC236}">
                <a16:creationId xmlns:a16="http://schemas.microsoft.com/office/drawing/2014/main" id="{24E60195-1FCF-4540-8425-0CECA3E79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552" y="2982468"/>
            <a:ext cx="4382977" cy="328723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Removing a Container</a:t>
            </a:r>
          </a:p>
        </p:txBody>
      </p:sp>
      <p:sp>
        <p:nvSpPr>
          <p:cNvPr id="3" name="Content Placeholder 2"/>
          <p:cNvSpPr>
            <a:spLocks noGrp="1"/>
          </p:cNvSpPr>
          <p:nvPr>
            <p:ph idx="1"/>
          </p:nvPr>
        </p:nvSpPr>
        <p:spPr/>
        <p:txBody>
          <a:bodyPr/>
          <a:lstStyle/>
          <a:p>
            <a:r>
              <a:rPr>
                <a:latin typeface="Courier New"/>
              </a:rPr>
              <a:t> docker rm</a:t>
            </a:r>
            <a:r>
              <a:t> does</a:t>
            </a:r>
            <a:r>
              <a:rPr b="1"/>
              <a:t> NOT</a:t>
            </a:r>
            <a:r>
              <a:t> delete the container</a:t>
            </a:r>
            <a:r>
              <a:rPr b="1"/>
              <a:t> image</a:t>
            </a:r>
            <a:r>
              <a:t> .</a:t>
            </a:r>
          </a:p>
          <a:p>
            <a:pPr lvl="1"/>
            <a:r>
              <a:t> The container image is from Docker Hub.</a:t>
            </a:r>
          </a:p>
          <a:p>
            <a:pPr lvl="1"/>
            <a:r>
              <a:t> It is stored locally in our local repo.</a:t>
            </a:r>
          </a:p>
          <a:p>
            <a:r>
              <a:t> It deletes tehe container instance</a:t>
            </a:r>
          </a:p>
          <a:p>
            <a:pPr lvl="1"/>
            <a:r>
              <a:t> The instance will container an overlay</a:t>
            </a:r>
          </a:p>
          <a:p>
            <a:pPr lvl="1"/>
            <a:r>
              <a:t> Any changes to the original image are the overlay.</a:t>
            </a:r>
          </a:p>
          <a:p>
            <a:pPr lvl="1"/>
            <a:r>
              <a:t> This is why we need OverlayFS in Docker.</a:t>
            </a:r>
          </a:p>
        </p:txBody>
      </p:sp>
      <p:sp>
        <p:nvSpPr>
          <p:cNvPr id="4" name="Footer Placeholder 4">
            <a:extLst>
              <a:ext uri="{FF2B5EF4-FFF2-40B4-BE49-F238E27FC236}">
                <a16:creationId xmlns:a16="http://schemas.microsoft.com/office/drawing/2014/main" id="{207F01B1-1BA6-3545-AB57-4608099C3D4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89BB776-D5F9-8140-9403-74C87F23A57F}"/>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52</a:t>
            </a:fld>
            <a:endParaRPr lang="en-US" dirty="0"/>
          </a:p>
        </p:txBody>
      </p:sp>
      <p:pic>
        <p:nvPicPr>
          <p:cNvPr id="7" name="Picture 6">
            <a:extLst>
              <a:ext uri="{FF2B5EF4-FFF2-40B4-BE49-F238E27FC236}">
                <a16:creationId xmlns:a16="http://schemas.microsoft.com/office/drawing/2014/main" id="{3F38229A-71E1-9C4F-9432-1575B9EB8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394" y="2597385"/>
            <a:ext cx="3596135" cy="35961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2: Deleting</a:t>
            </a:r>
          </a:p>
        </p:txBody>
      </p:sp>
      <p:sp>
        <p:nvSpPr>
          <p:cNvPr id="2" name="Text Placeholder 1"/>
          <p:cNvSpPr>
            <a:spLocks noGrp="1"/>
          </p:cNvSpPr>
          <p:nvPr>
            <p:ph type="body" sz="quarter" idx="18"/>
          </p:nvPr>
        </p:nvSpPr>
        <p:spPr>
          <a:xfrm>
            <a:off x="372534" y="1371600"/>
            <a:ext cx="8500296" cy="4892040"/>
          </a:xfrm>
        </p:spPr>
        <p:txBody>
          <a:bodyPr/>
          <a:lstStyle/>
          <a:p>
            <a:r>
              <a:rPr lang="en-US" dirty="0"/>
              <a:t> Navigate to 02-containers/2-deleting.md</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53</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8848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Operations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Networking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Mapping</a:t>
            </a:r>
          </a:p>
        </p:txBody>
      </p:sp>
      <p:sp>
        <p:nvSpPr>
          <p:cNvPr id="3" name="Content Placeholder 2"/>
          <p:cNvSpPr>
            <a:spLocks noGrp="1"/>
          </p:cNvSpPr>
          <p:nvPr>
            <p:ph idx="1"/>
          </p:nvPr>
        </p:nvSpPr>
        <p:spPr/>
        <p:txBody>
          <a:bodyPr/>
          <a:lstStyle/>
          <a:p>
            <a:r>
              <a:t> Host can forward network to container</a:t>
            </a:r>
          </a:p>
          <a:p>
            <a:r>
              <a:t> This is done by port mapping.</a:t>
            </a:r>
          </a:p>
          <a:p>
            <a:endParaRPr/>
          </a:p>
          <a:p>
            <a:endParaRPr/>
          </a:p>
        </p:txBody>
      </p:sp>
      <p:pic>
        <p:nvPicPr>
          <p:cNvPr id="4" name="Picture 3" descr="1.png"/>
          <p:cNvPicPr>
            <a:picLocks noChangeAspect="1"/>
          </p:cNvPicPr>
          <p:nvPr/>
        </p:nvPicPr>
        <p:blipFill>
          <a:blip r:embed="rId3"/>
          <a:stretch>
            <a:fillRect/>
          </a:stretch>
        </p:blipFill>
        <p:spPr>
          <a:xfrm>
            <a:off x="0" y="2487168"/>
            <a:ext cx="7721600" cy="495300"/>
          </a:xfrm>
          <a:prstGeom prst="rect">
            <a:avLst/>
          </a:prstGeom>
        </p:spPr>
      </p:pic>
      <p:sp>
        <p:nvSpPr>
          <p:cNvPr id="5" name="Footer Placeholder 4">
            <a:extLst>
              <a:ext uri="{FF2B5EF4-FFF2-40B4-BE49-F238E27FC236}">
                <a16:creationId xmlns:a16="http://schemas.microsoft.com/office/drawing/2014/main" id="{BB13055E-99E9-714B-AD8F-FD504919103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78A5CB1B-3F2E-A445-80B0-354731AE3B3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56</a:t>
            </a:fld>
            <a:endParaRPr lang="en-US" dirty="0"/>
          </a:p>
        </p:txBody>
      </p:sp>
      <p:pic>
        <p:nvPicPr>
          <p:cNvPr id="8" name="Picture 7">
            <a:extLst>
              <a:ext uri="{FF2B5EF4-FFF2-40B4-BE49-F238E27FC236}">
                <a16:creationId xmlns:a16="http://schemas.microsoft.com/office/drawing/2014/main" id="{7890AF0F-A887-AC45-AD9D-9406DDAAD6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758" y="2982468"/>
            <a:ext cx="4847771" cy="321922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Running a Web Server</a:t>
            </a:r>
          </a:p>
        </p:txBody>
      </p:sp>
      <p:sp>
        <p:nvSpPr>
          <p:cNvPr id="3" name="Content Placeholder 2"/>
          <p:cNvSpPr>
            <a:spLocks noGrp="1"/>
          </p:cNvSpPr>
          <p:nvPr>
            <p:ph idx="1"/>
          </p:nvPr>
        </p:nvSpPr>
        <p:spPr/>
        <p:txBody>
          <a:bodyPr/>
          <a:lstStyle/>
          <a:p>
            <a:r>
              <a:t> We can use nginx, a web server</a:t>
            </a:r>
          </a:p>
          <a:p>
            <a:r>
              <a:t> Why not httpd (apache)?</a:t>
            </a:r>
          </a:p>
          <a:p>
            <a:r>
              <a:t> nginx is really</a:t>
            </a:r>
            <a:r>
              <a:rPr b="1"/>
              <a:t> tiny</a:t>
            </a:r>
          </a:p>
          <a:p>
            <a:pPr lvl="1"/>
            <a:r>
              <a:t> perfect for a container</a:t>
            </a:r>
          </a:p>
          <a:p>
            <a:r>
              <a:t> The</a:t>
            </a:r>
            <a:r>
              <a:rPr>
                <a:latin typeface="Courier New"/>
              </a:rPr>
              <a:t> nginx</a:t>
            </a:r>
            <a:r>
              <a:t> is a container name on Docker Hub</a:t>
            </a:r>
          </a:p>
        </p:txBody>
      </p:sp>
      <p:sp>
        <p:nvSpPr>
          <p:cNvPr id="4" name="Footer Placeholder 4">
            <a:extLst>
              <a:ext uri="{FF2B5EF4-FFF2-40B4-BE49-F238E27FC236}">
                <a16:creationId xmlns:a16="http://schemas.microsoft.com/office/drawing/2014/main" id="{4CD63514-54D1-1746-89E4-BCCCD9343D0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F38C754B-BB7C-C04B-9333-2C1C0EB9E74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57</a:t>
            </a:fld>
            <a:endParaRPr lang="en-US" dirty="0"/>
          </a:p>
        </p:txBody>
      </p:sp>
      <p:pic>
        <p:nvPicPr>
          <p:cNvPr id="7" name="Picture 6">
            <a:extLst>
              <a:ext uri="{FF2B5EF4-FFF2-40B4-BE49-F238E27FC236}">
                <a16:creationId xmlns:a16="http://schemas.microsoft.com/office/drawing/2014/main" id="{673DD06D-34D5-014E-A984-EC70EFB0E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705" y="1660984"/>
            <a:ext cx="3782824" cy="474707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Mapping nginx</a:t>
            </a:r>
          </a:p>
        </p:txBody>
      </p:sp>
      <p:sp>
        <p:nvSpPr>
          <p:cNvPr id="3" name="Content Placeholder 2"/>
          <p:cNvSpPr>
            <a:spLocks noGrp="1"/>
          </p:cNvSpPr>
          <p:nvPr>
            <p:ph idx="1"/>
          </p:nvPr>
        </p:nvSpPr>
        <p:spPr/>
        <p:txBody>
          <a:bodyPr/>
          <a:lstStyle/>
          <a:p>
            <a:r>
              <a:rPr>
                <a:latin typeface="Courier New"/>
              </a:rPr>
              <a:t> nginx</a:t>
            </a:r>
            <a:r>
              <a:t> needs access to port 80</a:t>
            </a:r>
          </a:p>
          <a:p>
            <a:r>
              <a:t> But we don't want to map port 80 of host</a:t>
            </a:r>
          </a:p>
          <a:p>
            <a:r>
              <a:t> Let's use 8002</a:t>
            </a:r>
          </a:p>
          <a:p>
            <a:endParaRPr/>
          </a:p>
          <a:p>
            <a:endParaRPr/>
          </a:p>
          <a:p>
            <a:r>
              <a:t> Here is the response:</a:t>
            </a: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932821"/>
            <a:ext cx="6350000" cy="495300"/>
          </a:xfrm>
          <a:prstGeom prst="rect">
            <a:avLst/>
          </a:prstGeom>
        </p:spPr>
      </p:pic>
      <p:pic>
        <p:nvPicPr>
          <p:cNvPr id="5" name="Picture 4" descr="1.png"/>
          <p:cNvPicPr>
            <a:picLocks noChangeAspect="1"/>
          </p:cNvPicPr>
          <p:nvPr/>
        </p:nvPicPr>
        <p:blipFill>
          <a:blip r:embed="rId4"/>
          <a:stretch>
            <a:fillRect/>
          </a:stretch>
        </p:blipFill>
        <p:spPr>
          <a:xfrm>
            <a:off x="0" y="4179688"/>
            <a:ext cx="7264400" cy="736600"/>
          </a:xfrm>
          <a:prstGeom prst="rect">
            <a:avLst/>
          </a:prstGeom>
        </p:spPr>
      </p:pic>
      <p:sp>
        <p:nvSpPr>
          <p:cNvPr id="6" name="Footer Placeholder 4">
            <a:extLst>
              <a:ext uri="{FF2B5EF4-FFF2-40B4-BE49-F238E27FC236}">
                <a16:creationId xmlns:a16="http://schemas.microsoft.com/office/drawing/2014/main" id="{1D5F75EA-1AAE-504A-B88F-9316148F8CD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7" name="Slide Number Placeholder 5">
            <a:extLst>
              <a:ext uri="{FF2B5EF4-FFF2-40B4-BE49-F238E27FC236}">
                <a16:creationId xmlns:a16="http://schemas.microsoft.com/office/drawing/2014/main" id="{1993031C-3B74-C846-8A29-BCC661CB9A7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Running in Background</a:t>
            </a:r>
          </a:p>
        </p:txBody>
      </p:sp>
      <p:sp>
        <p:nvSpPr>
          <p:cNvPr id="3" name="Content Placeholder 2"/>
          <p:cNvSpPr>
            <a:spLocks noGrp="1"/>
          </p:cNvSpPr>
          <p:nvPr>
            <p:ph idx="1"/>
          </p:nvPr>
        </p:nvSpPr>
        <p:spPr/>
        <p:txBody>
          <a:bodyPr/>
          <a:lstStyle/>
          <a:p>
            <a:r>
              <a:rPr dirty="0"/>
              <a:t> So far, our containers always get stopped when done.</a:t>
            </a:r>
          </a:p>
          <a:p>
            <a:r>
              <a:rPr dirty="0"/>
              <a:t> How Do we run it as a background (daemon) </a:t>
            </a:r>
            <a:r>
              <a:rPr lang="en-US" dirty="0"/>
              <a:t>process</a:t>
            </a:r>
            <a:r>
              <a:rPr dirty="0"/>
              <a:t>?</a:t>
            </a:r>
          </a:p>
          <a:p>
            <a:endParaRPr dirty="0"/>
          </a:p>
          <a:p>
            <a:endParaRPr dirty="0"/>
          </a:p>
        </p:txBody>
      </p:sp>
      <p:pic>
        <p:nvPicPr>
          <p:cNvPr id="4" name="Picture 3" descr="1.png"/>
          <p:cNvPicPr>
            <a:picLocks noChangeAspect="1"/>
          </p:cNvPicPr>
          <p:nvPr/>
        </p:nvPicPr>
        <p:blipFill>
          <a:blip r:embed="rId3"/>
          <a:stretch>
            <a:fillRect/>
          </a:stretch>
        </p:blipFill>
        <p:spPr>
          <a:xfrm>
            <a:off x="0" y="2708841"/>
            <a:ext cx="6807200" cy="495300"/>
          </a:xfrm>
          <a:prstGeom prst="rect">
            <a:avLst/>
          </a:prstGeom>
        </p:spPr>
      </p:pic>
      <p:sp>
        <p:nvSpPr>
          <p:cNvPr id="5" name="Footer Placeholder 4">
            <a:extLst>
              <a:ext uri="{FF2B5EF4-FFF2-40B4-BE49-F238E27FC236}">
                <a16:creationId xmlns:a16="http://schemas.microsoft.com/office/drawing/2014/main" id="{EE3FC9AB-FC6C-9540-8768-3A7BD0AFAEC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C29A486-1B26-2F45-84D2-DC81C3E92156}"/>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59</a:t>
            </a:fld>
            <a:endParaRPr lang="en-US" dirty="0"/>
          </a:p>
        </p:txBody>
      </p:sp>
      <p:pic>
        <p:nvPicPr>
          <p:cNvPr id="8" name="Picture 7">
            <a:extLst>
              <a:ext uri="{FF2B5EF4-FFF2-40B4-BE49-F238E27FC236}">
                <a16:creationId xmlns:a16="http://schemas.microsoft.com/office/drawing/2014/main" id="{CFE13B5E-ED66-1E42-A565-71DFBCB56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201" y="3243941"/>
            <a:ext cx="2123321" cy="31899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to the Server</a:t>
            </a:r>
          </a:p>
        </p:txBody>
      </p:sp>
      <p:sp>
        <p:nvSpPr>
          <p:cNvPr id="3" name="Content Placeholder 2"/>
          <p:cNvSpPr>
            <a:spLocks noGrp="1"/>
          </p:cNvSpPr>
          <p:nvPr>
            <p:ph idx="1"/>
          </p:nvPr>
        </p:nvSpPr>
        <p:spPr/>
        <p:txBody>
          <a:bodyPr/>
          <a:lstStyle/>
          <a:p>
            <a:r>
              <a:rPr dirty="0"/>
              <a:t> We’re ready to deploy to the server</a:t>
            </a:r>
            <a:r>
              <a:rPr lang="en-US" dirty="0"/>
              <a:t>.</a:t>
            </a:r>
            <a:endParaRPr dirty="0"/>
          </a:p>
          <a:p>
            <a:r>
              <a:rPr dirty="0"/>
              <a:t> Provision a new server</a:t>
            </a:r>
            <a:endParaRPr lang="en-US" dirty="0"/>
          </a:p>
          <a:p>
            <a:pPr lvl="1"/>
            <a:r>
              <a:rPr lang="en-US" dirty="0"/>
              <a:t> Install OS</a:t>
            </a:r>
          </a:p>
          <a:p>
            <a:pPr lvl="1"/>
            <a:r>
              <a:rPr dirty="0"/>
              <a:t> Install JDK</a:t>
            </a:r>
          </a:p>
          <a:p>
            <a:pPr lvl="1"/>
            <a:r>
              <a:rPr dirty="0"/>
              <a:t> Install dependency libraries</a:t>
            </a:r>
          </a:p>
          <a:p>
            <a:pPr lvl="1"/>
            <a:r>
              <a:rPr dirty="0"/>
              <a:t> </a:t>
            </a:r>
            <a:r>
              <a:rPr lang="en-US" dirty="0"/>
              <a:t>Etc.</a:t>
            </a:r>
            <a:endParaRPr dirty="0"/>
          </a:p>
          <a:p>
            <a:r>
              <a:rPr dirty="0"/>
              <a:t> Oops… doesn’t work. Why not?</a:t>
            </a:r>
          </a:p>
          <a:p>
            <a:pPr lvl="1"/>
            <a:r>
              <a:rPr dirty="0"/>
              <a:t> Missing file?</a:t>
            </a:r>
          </a:p>
          <a:p>
            <a:pPr lvl="1"/>
            <a:r>
              <a:rPr dirty="0"/>
              <a:t> Wrong version? Path not right</a:t>
            </a:r>
          </a:p>
          <a:p>
            <a:r>
              <a:rPr dirty="0"/>
              <a:t> “But it worked on MY computer!”</a:t>
            </a:r>
          </a:p>
          <a:p>
            <a:endParaRPr dirty="0"/>
          </a:p>
          <a:p>
            <a:endParaRPr dirty="0"/>
          </a:p>
          <a:p>
            <a:endParaRPr dirty="0"/>
          </a:p>
          <a:p>
            <a:endParaRPr dirty="0"/>
          </a:p>
          <a:p>
            <a:endParaRPr dirty="0"/>
          </a:p>
          <a:p>
            <a:endParaRPr dirty="0"/>
          </a:p>
        </p:txBody>
      </p:sp>
      <p:pic>
        <p:nvPicPr>
          <p:cNvPr id="4" name="Picture 3" descr="alone-513525_640.jpg"/>
          <p:cNvPicPr>
            <a:picLocks noChangeAspect="1"/>
          </p:cNvPicPr>
          <p:nvPr/>
        </p:nvPicPr>
        <p:blipFill>
          <a:blip r:embed="rId3"/>
          <a:stretch>
            <a:fillRect/>
          </a:stretch>
        </p:blipFill>
        <p:spPr>
          <a:xfrm>
            <a:off x="3770710" y="2648801"/>
            <a:ext cx="5087540" cy="3251256"/>
          </a:xfrm>
          <a:prstGeom prst="rect">
            <a:avLst/>
          </a:prstGeom>
        </p:spPr>
      </p:pic>
      <p:sp>
        <p:nvSpPr>
          <p:cNvPr id="5" name="Footer Placeholder 4">
            <a:extLst>
              <a:ext uri="{FF2B5EF4-FFF2-40B4-BE49-F238E27FC236}">
                <a16:creationId xmlns:a16="http://schemas.microsoft.com/office/drawing/2014/main" id="{E374CB15-8742-AC49-98D1-2C270A2C73E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4488F3C-723C-5D47-A7EC-A08D4EECC97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3: Networking</a:t>
            </a:r>
          </a:p>
        </p:txBody>
      </p:sp>
      <p:sp>
        <p:nvSpPr>
          <p:cNvPr id="2" name="Text Placeholder 1"/>
          <p:cNvSpPr>
            <a:spLocks noGrp="1"/>
          </p:cNvSpPr>
          <p:nvPr>
            <p:ph type="body" sz="quarter" idx="18"/>
          </p:nvPr>
        </p:nvSpPr>
        <p:spPr>
          <a:xfrm>
            <a:off x="372534" y="1371600"/>
            <a:ext cx="8500296" cy="4892040"/>
          </a:xfrm>
        </p:spPr>
        <p:txBody>
          <a:bodyPr/>
          <a:lstStyle/>
          <a:p>
            <a:r>
              <a:rPr lang="en-US" dirty="0"/>
              <a:t> 03-networking/3.1-ports</a:t>
            </a:r>
          </a:p>
          <a:p>
            <a:r>
              <a:rPr lang="en-US" dirty="0"/>
              <a:t> Complete Lab</a:t>
            </a:r>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60</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99042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Logging</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Logging</a:t>
            </a:r>
          </a:p>
        </p:txBody>
      </p:sp>
      <p:sp>
        <p:nvSpPr>
          <p:cNvPr id="3" name="Content Placeholder 2"/>
          <p:cNvSpPr>
            <a:spLocks noGrp="1"/>
          </p:cNvSpPr>
          <p:nvPr>
            <p:ph idx="1"/>
          </p:nvPr>
        </p:nvSpPr>
        <p:spPr/>
        <p:txBody>
          <a:bodyPr/>
          <a:lstStyle/>
          <a:p>
            <a:endParaRPr/>
          </a:p>
          <a:p>
            <a:endParaRPr/>
          </a:p>
          <a:p>
            <a:endParaRPr/>
          </a:p>
          <a:p>
            <a:r>
              <a:t> Docker logs commmand:</a:t>
            </a:r>
          </a:p>
          <a:p>
            <a:endParaRPr/>
          </a:p>
          <a:p>
            <a:endParaRPr/>
          </a:p>
          <a:p>
            <a:r>
              <a:t> See the log interactively (tail -f)</a:t>
            </a:r>
          </a:p>
          <a:p>
            <a:endParaRPr/>
          </a:p>
          <a:p>
            <a:endParaRPr/>
          </a:p>
          <a:p>
            <a:r>
              <a:t> Note that this will give us the output of PID 1</a:t>
            </a:r>
          </a:p>
        </p:txBody>
      </p:sp>
      <p:pic>
        <p:nvPicPr>
          <p:cNvPr id="4" name="Picture 3" descr="docker-horizontal.png"/>
          <p:cNvPicPr>
            <a:picLocks noChangeAspect="1"/>
          </p:cNvPicPr>
          <p:nvPr/>
        </p:nvPicPr>
        <p:blipFill>
          <a:blip r:embed="rId3"/>
          <a:stretch>
            <a:fillRect/>
          </a:stretch>
        </p:blipFill>
        <p:spPr>
          <a:xfrm>
            <a:off x="374904" y="1828800"/>
            <a:ext cx="3771900" cy="977900"/>
          </a:xfrm>
          <a:prstGeom prst="rect">
            <a:avLst/>
          </a:prstGeom>
        </p:spPr>
      </p:pic>
      <p:pic>
        <p:nvPicPr>
          <p:cNvPr id="5" name="Picture 4" descr="1.png"/>
          <p:cNvPicPr>
            <a:picLocks noChangeAspect="1"/>
          </p:cNvPicPr>
          <p:nvPr/>
        </p:nvPicPr>
        <p:blipFill>
          <a:blip r:embed="rId4"/>
          <a:stretch>
            <a:fillRect/>
          </a:stretch>
        </p:blipFill>
        <p:spPr>
          <a:xfrm>
            <a:off x="0" y="3367541"/>
            <a:ext cx="4978400" cy="495300"/>
          </a:xfrm>
          <a:prstGeom prst="rect">
            <a:avLst/>
          </a:prstGeom>
        </p:spPr>
      </p:pic>
      <p:pic>
        <p:nvPicPr>
          <p:cNvPr id="6" name="Picture 5" descr="1.png"/>
          <p:cNvPicPr>
            <a:picLocks noChangeAspect="1"/>
          </p:cNvPicPr>
          <p:nvPr/>
        </p:nvPicPr>
        <p:blipFill>
          <a:blip r:embed="rId5"/>
          <a:stretch>
            <a:fillRect/>
          </a:stretch>
        </p:blipFill>
        <p:spPr>
          <a:xfrm>
            <a:off x="0" y="4633799"/>
            <a:ext cx="5435600" cy="495300"/>
          </a:xfrm>
          <a:prstGeom prst="rect">
            <a:avLst/>
          </a:prstGeom>
        </p:spPr>
      </p:pic>
      <p:sp>
        <p:nvSpPr>
          <p:cNvPr id="7" name="Footer Placeholder 4">
            <a:extLst>
              <a:ext uri="{FF2B5EF4-FFF2-40B4-BE49-F238E27FC236}">
                <a16:creationId xmlns:a16="http://schemas.microsoft.com/office/drawing/2014/main" id="{42A27E66-F6CC-F74C-B1C5-B289EF776A6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8" name="Slide Number Placeholder 5">
            <a:extLst>
              <a:ext uri="{FF2B5EF4-FFF2-40B4-BE49-F238E27FC236}">
                <a16:creationId xmlns:a16="http://schemas.microsoft.com/office/drawing/2014/main" id="{0B2771A9-C9C9-3E4F-803E-C5082AF468C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Logs</a:t>
            </a:r>
          </a:p>
        </p:txBody>
      </p:sp>
      <p:sp>
        <p:nvSpPr>
          <p:cNvPr id="3" name="Content Placeholder 2"/>
          <p:cNvSpPr>
            <a:spLocks noGrp="1"/>
          </p:cNvSpPr>
          <p:nvPr>
            <p:ph idx="1"/>
          </p:nvPr>
        </p:nvSpPr>
        <p:spPr/>
        <p:txBody>
          <a:bodyPr/>
          <a:lstStyle/>
          <a:p>
            <a:r>
              <a:t> Our applications will likely have its own logs</a:t>
            </a:r>
          </a:p>
          <a:p>
            <a:r>
              <a:t> log4j / apache / etc.</a:t>
            </a:r>
          </a:p>
          <a:p>
            <a:r>
              <a:t> We can map a volume to the host using -v</a:t>
            </a:r>
          </a:p>
          <a:p>
            <a:endParaRPr/>
          </a:p>
          <a:p>
            <a:endParaRPr/>
          </a:p>
          <a:p>
            <a:r>
              <a:t> This will map ~/web-logs in the host to /var/log/nginx in the 
container.</a:t>
            </a:r>
          </a:p>
        </p:txBody>
      </p:sp>
      <p:pic>
        <p:nvPicPr>
          <p:cNvPr id="4" name="Picture 3" descr="1.png"/>
          <p:cNvPicPr>
            <a:picLocks noChangeAspect="1"/>
          </p:cNvPicPr>
          <p:nvPr/>
        </p:nvPicPr>
        <p:blipFill>
          <a:blip r:embed="rId3"/>
          <a:stretch>
            <a:fillRect/>
          </a:stretch>
        </p:blipFill>
        <p:spPr>
          <a:xfrm>
            <a:off x="0" y="3065733"/>
            <a:ext cx="8483600" cy="495300"/>
          </a:xfrm>
          <a:prstGeom prst="rect">
            <a:avLst/>
          </a:prstGeom>
        </p:spPr>
      </p:pic>
      <p:sp>
        <p:nvSpPr>
          <p:cNvPr id="5" name="Footer Placeholder 4">
            <a:extLst>
              <a:ext uri="{FF2B5EF4-FFF2-40B4-BE49-F238E27FC236}">
                <a16:creationId xmlns:a16="http://schemas.microsoft.com/office/drawing/2014/main" id="{8820945F-78A4-8343-B36E-808309EC606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A493840-71D6-AD43-A5F3-5D57624B956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63</a:t>
            </a:fld>
            <a:endParaRPr lang="en-US" dirty="0"/>
          </a:p>
        </p:txBody>
      </p:sp>
      <p:pic>
        <p:nvPicPr>
          <p:cNvPr id="8" name="Picture 7">
            <a:extLst>
              <a:ext uri="{FF2B5EF4-FFF2-40B4-BE49-F238E27FC236}">
                <a16:creationId xmlns:a16="http://schemas.microsoft.com/office/drawing/2014/main" id="{E376447F-DD14-3A46-8D65-9B4D828A5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455" y="4147959"/>
            <a:ext cx="3373074" cy="224871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Security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 Docker Secure?</a:t>
            </a:r>
          </a:p>
        </p:txBody>
      </p:sp>
      <p:sp>
        <p:nvSpPr>
          <p:cNvPr id="3" name="Content Placeholder 2"/>
          <p:cNvSpPr>
            <a:spLocks noGrp="1"/>
          </p:cNvSpPr>
          <p:nvPr>
            <p:ph idx="1"/>
          </p:nvPr>
        </p:nvSpPr>
        <p:spPr/>
        <p:txBody>
          <a:bodyPr/>
          <a:lstStyle/>
          <a:p>
            <a:r>
              <a:t> Running container more secure than running on host.</a:t>
            </a:r>
          </a:p>
          <a:p>
            <a:r>
              <a:t> Namespaces isolate running apps from each other.</a:t>
            </a:r>
          </a:p>
          <a:p>
            <a:r>
              <a:t> CGroups isolate resources by container</a:t>
            </a:r>
          </a:p>
          <a:p>
            <a:pPr lvl="1"/>
            <a:r>
              <a:t> Helps avoid one app exhausting all resources</a:t>
            </a:r>
          </a:p>
          <a:p>
            <a:r>
              <a:t> Containers have a very light "attack surface"</a:t>
            </a:r>
          </a:p>
          <a:p>
            <a:pPr lvl="1"/>
            <a:r>
              <a:t> Few running processes</a:t>
            </a:r>
          </a:p>
          <a:p>
            <a:pPr lvl="1"/>
            <a:r>
              <a:t> Limited libraries</a:t>
            </a:r>
          </a:p>
          <a:p>
            <a:pPr lvl="1"/>
            <a:r>
              <a:t> Less things to attack</a:t>
            </a:r>
          </a:p>
        </p:txBody>
      </p:sp>
      <p:sp>
        <p:nvSpPr>
          <p:cNvPr id="4" name="Footer Placeholder 4">
            <a:extLst>
              <a:ext uri="{FF2B5EF4-FFF2-40B4-BE49-F238E27FC236}">
                <a16:creationId xmlns:a16="http://schemas.microsoft.com/office/drawing/2014/main" id="{2904FF76-CDD6-EC4A-B273-37530F2984E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E8B66486-425D-014A-8DC9-EFA7A89D3A8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65</a:t>
            </a:fld>
            <a:endParaRPr lang="en-US" dirty="0"/>
          </a:p>
        </p:txBody>
      </p:sp>
      <p:pic>
        <p:nvPicPr>
          <p:cNvPr id="7" name="Picture 6">
            <a:extLst>
              <a:ext uri="{FF2B5EF4-FFF2-40B4-BE49-F238E27FC236}">
                <a16:creationId xmlns:a16="http://schemas.microsoft.com/office/drawing/2014/main" id="{6FA20C33-B221-374B-A2F3-F3979F755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772" y="3356788"/>
            <a:ext cx="4261758" cy="283673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Docker Security</a:t>
            </a:r>
          </a:p>
        </p:txBody>
      </p:sp>
      <p:sp>
        <p:nvSpPr>
          <p:cNvPr id="3" name="Content Placeholder 2"/>
          <p:cNvSpPr>
            <a:spLocks noGrp="1"/>
          </p:cNvSpPr>
          <p:nvPr>
            <p:ph idx="1"/>
          </p:nvPr>
        </p:nvSpPr>
        <p:spPr/>
        <p:txBody>
          <a:bodyPr/>
          <a:lstStyle/>
          <a:p>
            <a:r>
              <a:rPr dirty="0"/>
              <a:t> Docker daemon runs as root</a:t>
            </a:r>
          </a:p>
          <a:p>
            <a:r>
              <a:rPr dirty="0"/>
              <a:t> Adding users to </a:t>
            </a:r>
            <a:r>
              <a:rPr lang="en-US" dirty="0"/>
              <a:t>Docker</a:t>
            </a:r>
            <a:r>
              <a:rPr dirty="0"/>
              <a:t> group give them access to root</a:t>
            </a:r>
            <a:r>
              <a:rPr lang="en-US" dirty="0"/>
              <a:t>.</a:t>
            </a:r>
            <a:endParaRPr dirty="0"/>
          </a:p>
          <a:p>
            <a:r>
              <a:rPr dirty="0"/>
              <a:t> Don't give access to users that don't have </a:t>
            </a:r>
            <a:r>
              <a:rPr lang="en-US" dirty="0"/>
              <a:t>scudo</a:t>
            </a:r>
            <a:r>
              <a:rPr dirty="0"/>
              <a:t> access.</a:t>
            </a:r>
          </a:p>
        </p:txBody>
      </p:sp>
      <p:sp>
        <p:nvSpPr>
          <p:cNvPr id="4" name="Footer Placeholder 4">
            <a:extLst>
              <a:ext uri="{FF2B5EF4-FFF2-40B4-BE49-F238E27FC236}">
                <a16:creationId xmlns:a16="http://schemas.microsoft.com/office/drawing/2014/main" id="{22F1CCA2-2B0A-0E4C-A4F1-4B91B6DEABAF}"/>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C0EB1B7-04C9-5F4F-BB9C-66915BCA899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66</a:t>
            </a:fld>
            <a:endParaRPr lang="en-US" dirty="0"/>
          </a:p>
        </p:txBody>
      </p:sp>
      <p:pic>
        <p:nvPicPr>
          <p:cNvPr id="7" name="Picture 6">
            <a:extLst>
              <a:ext uri="{FF2B5EF4-FFF2-40B4-BE49-F238E27FC236}">
                <a16:creationId xmlns:a16="http://schemas.microsoft.com/office/drawing/2014/main" id="{EB5A5F0E-08CB-BE4F-863A-CA682B24E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431" y="2993120"/>
            <a:ext cx="4544862" cy="349386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Kernel Exploits</a:t>
            </a:r>
          </a:p>
        </p:txBody>
      </p:sp>
      <p:sp>
        <p:nvSpPr>
          <p:cNvPr id="3" name="Content Placeholder 2"/>
          <p:cNvSpPr>
            <a:spLocks noGrp="1"/>
          </p:cNvSpPr>
          <p:nvPr>
            <p:ph idx="1"/>
          </p:nvPr>
        </p:nvSpPr>
        <p:spPr/>
        <p:txBody>
          <a:bodyPr/>
          <a:lstStyle/>
          <a:p>
            <a:r>
              <a:t> Docker containers share the host Kernel</a:t>
            </a:r>
          </a:p>
          <a:p>
            <a:r>
              <a:t> Kernel exploits in the container can affect host</a:t>
            </a:r>
          </a:p>
          <a:p>
            <a:r>
              <a:t> Compromised code can be run on the host.</a:t>
            </a:r>
          </a:p>
          <a:p>
            <a:r>
              <a:t> Kernel panics will affect</a:t>
            </a:r>
            <a:r>
              <a:rPr b="1"/>
              <a:t> all</a:t>
            </a:r>
            <a:r>
              <a:t> containers.</a:t>
            </a:r>
          </a:p>
        </p:txBody>
      </p:sp>
      <p:sp>
        <p:nvSpPr>
          <p:cNvPr id="4" name="Footer Placeholder 4">
            <a:extLst>
              <a:ext uri="{FF2B5EF4-FFF2-40B4-BE49-F238E27FC236}">
                <a16:creationId xmlns:a16="http://schemas.microsoft.com/office/drawing/2014/main" id="{0076D8ED-90DE-C048-8CB9-0FF58BAE930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80900A90-52CE-5840-9304-4A5DCB705E1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Resource Starvation</a:t>
            </a:r>
          </a:p>
        </p:txBody>
      </p:sp>
      <p:sp>
        <p:nvSpPr>
          <p:cNvPr id="3" name="Content Placeholder 2"/>
          <p:cNvSpPr>
            <a:spLocks noGrp="1"/>
          </p:cNvSpPr>
          <p:nvPr>
            <p:ph idx="1"/>
          </p:nvPr>
        </p:nvSpPr>
        <p:spPr/>
        <p:txBody>
          <a:bodyPr/>
          <a:lstStyle/>
          <a:p>
            <a:r>
              <a:t> Cgroups can limit access to resources</a:t>
            </a:r>
          </a:p>
          <a:p>
            <a:r>
              <a:t> If not limited, the app can use it up.</a:t>
            </a:r>
          </a:p>
        </p:txBody>
      </p:sp>
      <p:sp>
        <p:nvSpPr>
          <p:cNvPr id="4" name="Footer Placeholder 4">
            <a:extLst>
              <a:ext uri="{FF2B5EF4-FFF2-40B4-BE49-F238E27FC236}">
                <a16:creationId xmlns:a16="http://schemas.microsoft.com/office/drawing/2014/main" id="{B7DAC809-60CC-B34D-9AA5-BD768EDA86B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8D405E56-25EF-424E-AB65-BDFBD922359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68</a:t>
            </a:fld>
            <a:endParaRPr lang="en-US" dirty="0"/>
          </a:p>
        </p:txBody>
      </p:sp>
      <p:pic>
        <p:nvPicPr>
          <p:cNvPr id="9" name="Picture 8">
            <a:extLst>
              <a:ext uri="{FF2B5EF4-FFF2-40B4-BE49-F238E27FC236}">
                <a16:creationId xmlns:a16="http://schemas.microsoft.com/office/drawing/2014/main" id="{3F58D90E-0C94-9F40-964F-2F8CA8404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412" y="1367520"/>
            <a:ext cx="3177117" cy="4826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Much Later... Finally Working</a:t>
            </a:r>
          </a:p>
        </p:txBody>
      </p:sp>
      <p:sp>
        <p:nvSpPr>
          <p:cNvPr id="3" name="Content Placeholder 2"/>
          <p:cNvSpPr>
            <a:spLocks noGrp="1"/>
          </p:cNvSpPr>
          <p:nvPr>
            <p:ph idx="1"/>
          </p:nvPr>
        </p:nvSpPr>
        <p:spPr/>
        <p:txBody>
          <a:bodyPr/>
          <a:lstStyle/>
          <a:p>
            <a:r>
              <a:rPr dirty="0"/>
              <a:t> Fix</a:t>
            </a:r>
            <a:r>
              <a:rPr lang="en-US" dirty="0"/>
              <a:t>ed</a:t>
            </a:r>
            <a:r>
              <a:rPr dirty="0"/>
              <a:t> all the problems, now it’s finally working!</a:t>
            </a:r>
          </a:p>
          <a:p>
            <a:r>
              <a:rPr dirty="0"/>
              <a:t> Oops… Don’t Touch Anything!</a:t>
            </a:r>
          </a:p>
          <a:p>
            <a:pPr lvl="1"/>
            <a:r>
              <a:rPr dirty="0"/>
              <a:t> Might </a:t>
            </a:r>
            <a:r>
              <a:rPr lang="en-US" dirty="0"/>
              <a:t>b</a:t>
            </a:r>
            <a:r>
              <a:rPr dirty="0"/>
              <a:t>reak!</a:t>
            </a:r>
          </a:p>
          <a:p>
            <a:pPr lvl="1"/>
            <a:r>
              <a:rPr dirty="0"/>
              <a:t> Change </a:t>
            </a:r>
            <a:r>
              <a:rPr lang="en-US" dirty="0"/>
              <a:t>e</a:t>
            </a:r>
            <a:r>
              <a:rPr dirty="0"/>
              <a:t>nvironment?</a:t>
            </a:r>
          </a:p>
          <a:p>
            <a:pPr lvl="1"/>
            <a:r>
              <a:rPr dirty="0"/>
              <a:t> Install </a:t>
            </a:r>
            <a:r>
              <a:rPr lang="en-US" dirty="0"/>
              <a:t>a</a:t>
            </a:r>
            <a:r>
              <a:rPr dirty="0"/>
              <a:t>nother </a:t>
            </a:r>
            <a:r>
              <a:rPr lang="en-US" dirty="0"/>
              <a:t>a</a:t>
            </a:r>
            <a:r>
              <a:rPr dirty="0"/>
              <a:t>pp?</a:t>
            </a:r>
          </a:p>
          <a:p>
            <a:r>
              <a:rPr dirty="0"/>
              <a:t> Fix </a:t>
            </a:r>
            <a:r>
              <a:rPr lang="en-US" dirty="0"/>
              <a:t>b</a:t>
            </a:r>
            <a:r>
              <a:rPr dirty="0"/>
              <a:t>reakage</a:t>
            </a:r>
            <a:r>
              <a:rPr lang="en-US" dirty="0"/>
              <a:t>.</a:t>
            </a:r>
            <a:endParaRPr dirty="0"/>
          </a:p>
          <a:p>
            <a:pPr lvl="1"/>
            <a:r>
              <a:rPr dirty="0"/>
              <a:t> Make things work together</a:t>
            </a:r>
            <a:r>
              <a:rPr lang="en-US" dirty="0"/>
              <a:t>.</a:t>
            </a:r>
            <a:endParaRPr dirty="0"/>
          </a:p>
          <a:p>
            <a:pPr lvl="1"/>
            <a:r>
              <a:rPr dirty="0"/>
              <a:t> Set profiles</a:t>
            </a:r>
            <a:r>
              <a:rPr lang="en-US" dirty="0"/>
              <a:t>.</a:t>
            </a:r>
            <a:endParaRPr dirty="0"/>
          </a:p>
          <a:p>
            <a:r>
              <a:rPr dirty="0"/>
              <a:t> ”Write once, run anywhere?”</a:t>
            </a:r>
          </a:p>
          <a:p>
            <a:pPr lvl="1"/>
            <a:r>
              <a:rPr dirty="0"/>
              <a:t> Not exactly!</a:t>
            </a:r>
          </a:p>
          <a:p>
            <a:endParaRPr dirty="0"/>
          </a:p>
          <a:p>
            <a:endParaRPr dirty="0"/>
          </a:p>
          <a:p>
            <a:endParaRPr dirty="0"/>
          </a:p>
          <a:p>
            <a:endParaRPr dirty="0"/>
          </a:p>
          <a:p>
            <a:endParaRPr dirty="0"/>
          </a:p>
          <a:p>
            <a:endParaRPr dirty="0"/>
          </a:p>
        </p:txBody>
      </p:sp>
      <p:pic>
        <p:nvPicPr>
          <p:cNvPr id="4" name="Picture 3" descr="architecture-business-cabinet-325229.jpg"/>
          <p:cNvPicPr>
            <a:picLocks noChangeAspect="1"/>
          </p:cNvPicPr>
          <p:nvPr/>
        </p:nvPicPr>
        <p:blipFill>
          <a:blip r:embed="rId3"/>
          <a:stretch>
            <a:fillRect/>
          </a:stretch>
        </p:blipFill>
        <p:spPr>
          <a:xfrm>
            <a:off x="3270226" y="4238664"/>
            <a:ext cx="5585303" cy="1954856"/>
          </a:xfrm>
          <a:prstGeom prst="rect">
            <a:avLst/>
          </a:prstGeom>
        </p:spPr>
      </p:pic>
      <p:sp>
        <p:nvSpPr>
          <p:cNvPr id="5" name="Footer Placeholder 4">
            <a:extLst>
              <a:ext uri="{FF2B5EF4-FFF2-40B4-BE49-F238E27FC236}">
                <a16:creationId xmlns:a16="http://schemas.microsoft.com/office/drawing/2014/main" id="{6BFB47B5-3045-B74B-A176-E13006918476}"/>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AE24EF0-25F5-BA42-AA7D-4D23E75AB7A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 To Docker Swarm</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Docker Swarm?</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a:p>
            <a:r>
              <a:t> Container Orchestration Framework</a:t>
            </a:r>
          </a:p>
          <a:p>
            <a:r>
              <a:t> Similar to Kubernetes and Mesos</a:t>
            </a:r>
          </a:p>
        </p:txBody>
      </p:sp>
      <p:pic>
        <p:nvPicPr>
          <p:cNvPr id="4" name="Picture 3" descr="docker-swarm-logo.png"/>
          <p:cNvPicPr>
            <a:picLocks noChangeAspect="1"/>
          </p:cNvPicPr>
          <p:nvPr/>
        </p:nvPicPr>
        <p:blipFill>
          <a:blip r:embed="rId3"/>
          <a:stretch>
            <a:fillRect/>
          </a:stretch>
        </p:blipFill>
        <p:spPr>
          <a:xfrm>
            <a:off x="374904" y="1828800"/>
            <a:ext cx="7735823" cy="3481706"/>
          </a:xfrm>
          <a:prstGeom prst="rect">
            <a:avLst/>
          </a:prstGeom>
        </p:spPr>
      </p:pic>
      <p:sp>
        <p:nvSpPr>
          <p:cNvPr id="5" name="Footer Placeholder 4">
            <a:extLst>
              <a:ext uri="{FF2B5EF4-FFF2-40B4-BE49-F238E27FC236}">
                <a16:creationId xmlns:a16="http://schemas.microsoft.com/office/drawing/2014/main" id="{AC13D05A-42D4-DC42-AAB3-5ECFA61512E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F49797F-ADE2-D646-8123-6A681C52C8E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Docker Swarm?</a:t>
            </a:r>
          </a:p>
        </p:txBody>
      </p:sp>
      <p:sp>
        <p:nvSpPr>
          <p:cNvPr id="3" name="Content Placeholder 2"/>
          <p:cNvSpPr>
            <a:spLocks noGrp="1"/>
          </p:cNvSpPr>
          <p:nvPr>
            <p:ph idx="1"/>
          </p:nvPr>
        </p:nvSpPr>
        <p:spPr>
          <a:xfrm>
            <a:off x="368754" y="1445054"/>
            <a:ext cx="8486775" cy="4074432"/>
          </a:xfrm>
        </p:spPr>
        <p:txBody>
          <a:bodyPr/>
          <a:lstStyle/>
          <a:p>
            <a:r>
              <a:rPr dirty="0"/>
              <a:t> Easy to Configure</a:t>
            </a:r>
          </a:p>
          <a:p>
            <a:r>
              <a:rPr dirty="0"/>
              <a:t> Easy to Deploy</a:t>
            </a:r>
          </a:p>
          <a:p>
            <a:r>
              <a:rPr dirty="0"/>
              <a:t> Good for Most Use Cases.</a:t>
            </a:r>
          </a:p>
          <a:p>
            <a:r>
              <a:rPr dirty="0"/>
              <a:t> We all already use Docker!</a:t>
            </a:r>
          </a:p>
        </p:txBody>
      </p:sp>
      <p:sp>
        <p:nvSpPr>
          <p:cNvPr id="4" name="Footer Placeholder 4">
            <a:extLst>
              <a:ext uri="{FF2B5EF4-FFF2-40B4-BE49-F238E27FC236}">
                <a16:creationId xmlns:a16="http://schemas.microsoft.com/office/drawing/2014/main" id="{35440CAE-1498-1D4D-97E7-E22F176F3061}"/>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EE8851FB-4116-F04E-AE31-BCC9CB475FB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72</a:t>
            </a:fld>
            <a:endParaRPr lang="en-US" dirty="0"/>
          </a:p>
        </p:txBody>
      </p:sp>
      <p:pic>
        <p:nvPicPr>
          <p:cNvPr id="7" name="Picture 6">
            <a:extLst>
              <a:ext uri="{FF2B5EF4-FFF2-40B4-BE49-F238E27FC236}">
                <a16:creationId xmlns:a16="http://schemas.microsoft.com/office/drawing/2014/main" id="{117EEB11-460D-3B44-A106-8FEF126F9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235" y="3124200"/>
            <a:ext cx="6769812" cy="336278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Not Docker Swarm?</a:t>
            </a:r>
          </a:p>
        </p:txBody>
      </p:sp>
      <p:sp>
        <p:nvSpPr>
          <p:cNvPr id="3" name="Content Placeholder 2"/>
          <p:cNvSpPr>
            <a:spLocks noGrp="1"/>
          </p:cNvSpPr>
          <p:nvPr>
            <p:ph idx="1"/>
          </p:nvPr>
        </p:nvSpPr>
        <p:spPr/>
        <p:txBody>
          <a:bodyPr/>
          <a:lstStyle/>
          <a:p>
            <a:r>
              <a:t> Not good for large clusters</a:t>
            </a:r>
          </a:p>
          <a:p>
            <a:r>
              <a:t> Not good for complex applications</a:t>
            </a:r>
          </a:p>
        </p:txBody>
      </p:sp>
      <p:sp>
        <p:nvSpPr>
          <p:cNvPr id="4" name="Footer Placeholder 4">
            <a:extLst>
              <a:ext uri="{FF2B5EF4-FFF2-40B4-BE49-F238E27FC236}">
                <a16:creationId xmlns:a16="http://schemas.microsoft.com/office/drawing/2014/main" id="{31DF2C71-8F01-A045-BDAE-B59C1D3D381A}"/>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62085DF-89AA-D340-ACEE-EB0101E0613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73</a:t>
            </a:fld>
            <a:endParaRPr lang="en-US" dirty="0"/>
          </a:p>
        </p:txBody>
      </p:sp>
      <p:pic>
        <p:nvPicPr>
          <p:cNvPr id="7" name="Picture 6">
            <a:extLst>
              <a:ext uri="{FF2B5EF4-FFF2-40B4-BE49-F238E27FC236}">
                <a16:creationId xmlns:a16="http://schemas.microsoft.com/office/drawing/2014/main" id="{132E1F8A-E7CA-E54C-A1A6-84435F8B5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662" y="2562683"/>
            <a:ext cx="5232400" cy="39243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734465983"/>
              </p:ext>
            </p:extLst>
          </p:nvPr>
        </p:nvGraphicFramePr>
        <p:xfrm>
          <a:off x="371475" y="1379349"/>
          <a:ext cx="8486776" cy="4694878"/>
        </p:xfrm>
        <a:graphic>
          <a:graphicData uri="http://schemas.openxmlformats.org/drawingml/2006/table">
            <a:tbl>
              <a:tblPr firstRow="1" bandRow="1">
                <a:tableStyleId>{5C22544A-7EE6-4342-B048-85BDC9FD1C3A}</a:tableStyleId>
              </a:tblPr>
              <a:tblGrid>
                <a:gridCol w="2121694">
                  <a:extLst>
                    <a:ext uri="{9D8B030D-6E8A-4147-A177-3AD203B41FA5}">
                      <a16:colId xmlns:a16="http://schemas.microsoft.com/office/drawing/2014/main" val="20000"/>
                    </a:ext>
                  </a:extLst>
                </a:gridCol>
                <a:gridCol w="2121694">
                  <a:extLst>
                    <a:ext uri="{9D8B030D-6E8A-4147-A177-3AD203B41FA5}">
                      <a16:colId xmlns:a16="http://schemas.microsoft.com/office/drawing/2014/main" val="20001"/>
                    </a:ext>
                  </a:extLst>
                </a:gridCol>
                <a:gridCol w="2121694">
                  <a:extLst>
                    <a:ext uri="{9D8B030D-6E8A-4147-A177-3AD203B41FA5}">
                      <a16:colId xmlns:a16="http://schemas.microsoft.com/office/drawing/2014/main" val="20002"/>
                    </a:ext>
                  </a:extLst>
                </a:gridCol>
                <a:gridCol w="2121694">
                  <a:extLst>
                    <a:ext uri="{9D8B030D-6E8A-4147-A177-3AD203B41FA5}">
                      <a16:colId xmlns:a16="http://schemas.microsoft.com/office/drawing/2014/main" val="20003"/>
                    </a:ext>
                  </a:extLst>
                </a:gridCol>
              </a:tblGrid>
              <a:tr h="409297">
                <a:tc>
                  <a:txBody>
                    <a:bodyPr/>
                    <a:lstStyle/>
                    <a:p>
                      <a:endParaRPr/>
                    </a:p>
                  </a:txBody>
                  <a:tcPr/>
                </a:tc>
                <a:tc>
                  <a:txBody>
                    <a:bodyPr/>
                    <a:lstStyle/>
                    <a:p>
                      <a:r>
                        <a:t>Docker Swarm</a:t>
                      </a:r>
                    </a:p>
                  </a:txBody>
                  <a:tcPr/>
                </a:tc>
                <a:tc>
                  <a:txBody>
                    <a:bodyPr/>
                    <a:lstStyle/>
                    <a:p>
                      <a:r>
                        <a:t>Kubernetes</a:t>
                      </a:r>
                    </a:p>
                  </a:txBody>
                  <a:tcPr/>
                </a:tc>
                <a:tc>
                  <a:txBody>
                    <a:bodyPr/>
                    <a:lstStyle/>
                    <a:p>
                      <a:r>
                        <a:t>Mesos</a:t>
                      </a:r>
                    </a:p>
                  </a:txBody>
                  <a:tcPr/>
                </a:tc>
                <a:extLst>
                  <a:ext uri="{0D108BD9-81ED-4DB2-BD59-A6C34878D82A}">
                    <a16:rowId xmlns:a16="http://schemas.microsoft.com/office/drawing/2014/main" val="10000"/>
                  </a:ext>
                </a:extLst>
              </a:tr>
              <a:tr h="409297">
                <a:tc>
                  <a:txBody>
                    <a:bodyPr/>
                    <a:lstStyle/>
                    <a:p>
                      <a:r>
                        <a:t>Release</a:t>
                      </a:r>
                    </a:p>
                  </a:txBody>
                  <a:tcPr/>
                </a:tc>
                <a:tc>
                  <a:txBody>
                    <a:bodyPr/>
                    <a:lstStyle/>
                    <a:p>
                      <a:r>
                        <a:t>07/2016</a:t>
                      </a:r>
                    </a:p>
                  </a:txBody>
                  <a:tcPr/>
                </a:tc>
                <a:tc>
                  <a:txBody>
                    <a:bodyPr/>
                    <a:lstStyle/>
                    <a:p>
                      <a:r>
                        <a:t>06/2014</a:t>
                      </a:r>
                    </a:p>
                  </a:txBody>
                  <a:tcPr/>
                </a:tc>
                <a:tc>
                  <a:txBody>
                    <a:bodyPr/>
                    <a:lstStyle/>
                    <a:p>
                      <a:r>
                        <a:t>12/2011</a:t>
                      </a:r>
                    </a:p>
                  </a:txBody>
                  <a:tcPr/>
                </a:tc>
                <a:extLst>
                  <a:ext uri="{0D108BD9-81ED-4DB2-BD59-A6C34878D82A}">
                    <a16:rowId xmlns:a16="http://schemas.microsoft.com/office/drawing/2014/main" val="10001"/>
                  </a:ext>
                </a:extLst>
              </a:tr>
              <a:tr h="409297">
                <a:tc>
                  <a:txBody>
                    <a:bodyPr/>
                    <a:lstStyle/>
                    <a:p>
                      <a:r>
                        <a:t>Maturity</a:t>
                      </a:r>
                    </a:p>
                  </a:txBody>
                  <a:tcPr/>
                </a:tc>
                <a:tc>
                  <a:txBody>
                    <a:bodyPr/>
                    <a:lstStyle/>
                    <a:p>
                      <a:r>
                        <a:t>Fairly Immature</a:t>
                      </a:r>
                    </a:p>
                  </a:txBody>
                  <a:tcPr/>
                </a:tc>
                <a:tc>
                  <a:txBody>
                    <a:bodyPr/>
                    <a:lstStyle/>
                    <a:p>
                      <a:r>
                        <a:t>Mature</a:t>
                      </a:r>
                    </a:p>
                  </a:txBody>
                  <a:tcPr/>
                </a:tc>
                <a:tc>
                  <a:txBody>
                    <a:bodyPr/>
                    <a:lstStyle/>
                    <a:p>
                      <a:r>
                        <a:rPr dirty="0"/>
                        <a:t>Very Mature</a:t>
                      </a:r>
                    </a:p>
                  </a:txBody>
                  <a:tcPr/>
                </a:tc>
                <a:extLst>
                  <a:ext uri="{0D108BD9-81ED-4DB2-BD59-A6C34878D82A}">
                    <a16:rowId xmlns:a16="http://schemas.microsoft.com/office/drawing/2014/main" val="10002"/>
                  </a:ext>
                </a:extLst>
              </a:tr>
              <a:tr h="409297">
                <a:tc>
                  <a:txBody>
                    <a:bodyPr/>
                    <a:lstStyle/>
                    <a:p>
                      <a:r>
                        <a:t>Configuration</a:t>
                      </a:r>
                    </a:p>
                  </a:txBody>
                  <a:tcPr/>
                </a:tc>
                <a:tc>
                  <a:txBody>
                    <a:bodyPr/>
                    <a:lstStyle/>
                    <a:p>
                      <a:r>
                        <a:t>Very Easy</a:t>
                      </a:r>
                    </a:p>
                  </a:txBody>
                  <a:tcPr/>
                </a:tc>
                <a:tc>
                  <a:txBody>
                    <a:bodyPr/>
                    <a:lstStyle/>
                    <a:p>
                      <a:r>
                        <a:t>Complex</a:t>
                      </a:r>
                    </a:p>
                  </a:txBody>
                  <a:tcPr/>
                </a:tc>
                <a:tc>
                  <a:txBody>
                    <a:bodyPr/>
                    <a:lstStyle/>
                    <a:p>
                      <a:r>
                        <a:t>Complex</a:t>
                      </a:r>
                    </a:p>
                  </a:txBody>
                  <a:tcPr/>
                </a:tc>
                <a:extLst>
                  <a:ext uri="{0D108BD9-81ED-4DB2-BD59-A6C34878D82A}">
                    <a16:rowId xmlns:a16="http://schemas.microsoft.com/office/drawing/2014/main" val="10003"/>
                  </a:ext>
                </a:extLst>
              </a:tr>
              <a:tr h="409297">
                <a:tc>
                  <a:txBody>
                    <a:bodyPr/>
                    <a:lstStyle/>
                    <a:p>
                      <a:r>
                        <a:rPr dirty="0"/>
                        <a:t>Configuration Type</a:t>
                      </a:r>
                    </a:p>
                  </a:txBody>
                  <a:tcPr/>
                </a:tc>
                <a:tc>
                  <a:txBody>
                    <a:bodyPr/>
                    <a:lstStyle/>
                    <a:p>
                      <a:r>
                        <a:t>Configs</a:t>
                      </a:r>
                    </a:p>
                  </a:txBody>
                  <a:tcPr/>
                </a:tc>
                <a:tc>
                  <a:txBody>
                    <a:bodyPr/>
                    <a:lstStyle/>
                    <a:p>
                      <a:r>
                        <a:t>Yaml</a:t>
                      </a:r>
                    </a:p>
                  </a:txBody>
                  <a:tcPr/>
                </a:tc>
                <a:tc>
                  <a:txBody>
                    <a:bodyPr/>
                    <a:lstStyle/>
                    <a:p>
                      <a:r>
                        <a:t>JSON</a:t>
                      </a:r>
                    </a:p>
                  </a:txBody>
                  <a:tcPr/>
                </a:tc>
                <a:extLst>
                  <a:ext uri="{0D108BD9-81ED-4DB2-BD59-A6C34878D82A}">
                    <a16:rowId xmlns:a16="http://schemas.microsoft.com/office/drawing/2014/main" val="10004"/>
                  </a:ext>
                </a:extLst>
              </a:tr>
              <a:tr h="409297">
                <a:tc>
                  <a:txBody>
                    <a:bodyPr/>
                    <a:lstStyle/>
                    <a:p>
                      <a:r>
                        <a:t>Minimum Size (Test)</a:t>
                      </a:r>
                    </a:p>
                  </a:txBody>
                  <a:tcPr/>
                </a:tc>
                <a:tc>
                  <a:txBody>
                    <a:bodyPr/>
                    <a:lstStyle/>
                    <a:p>
                      <a:r>
                        <a:t>1</a:t>
                      </a:r>
                    </a:p>
                  </a:txBody>
                  <a:tcPr/>
                </a:tc>
                <a:tc>
                  <a:txBody>
                    <a:bodyPr/>
                    <a:lstStyle/>
                    <a:p>
                      <a:r>
                        <a:t>2</a:t>
                      </a:r>
                    </a:p>
                  </a:txBody>
                  <a:tcPr/>
                </a:tc>
                <a:tc>
                  <a:txBody>
                    <a:bodyPr/>
                    <a:lstStyle/>
                    <a:p>
                      <a:r>
                        <a:t>2</a:t>
                      </a:r>
                    </a:p>
                  </a:txBody>
                  <a:tcPr/>
                </a:tc>
                <a:extLst>
                  <a:ext uri="{0D108BD9-81ED-4DB2-BD59-A6C34878D82A}">
                    <a16:rowId xmlns:a16="http://schemas.microsoft.com/office/drawing/2014/main" val="10005"/>
                  </a:ext>
                </a:extLst>
              </a:tr>
              <a:tr h="409297">
                <a:tc>
                  <a:txBody>
                    <a:bodyPr/>
                    <a:lstStyle/>
                    <a:p>
                      <a:r>
                        <a:t>Minimum Size (Prod)</a:t>
                      </a:r>
                    </a:p>
                  </a:txBody>
                  <a:tcPr/>
                </a:tc>
                <a:tc>
                  <a:txBody>
                    <a:bodyPr/>
                    <a:lstStyle/>
                    <a:p>
                      <a:r>
                        <a:t>4</a:t>
                      </a:r>
                    </a:p>
                  </a:txBody>
                  <a:tcPr/>
                </a:tc>
                <a:tc>
                  <a:txBody>
                    <a:bodyPr/>
                    <a:lstStyle/>
                    <a:p>
                      <a:r>
                        <a:t>4</a:t>
                      </a:r>
                    </a:p>
                  </a:txBody>
                  <a:tcPr/>
                </a:tc>
                <a:tc>
                  <a:txBody>
                    <a:bodyPr/>
                    <a:lstStyle/>
                    <a:p>
                      <a:r>
                        <a:t>6</a:t>
                      </a:r>
                    </a:p>
                  </a:txBody>
                  <a:tcPr/>
                </a:tc>
                <a:extLst>
                  <a:ext uri="{0D108BD9-81ED-4DB2-BD59-A6C34878D82A}">
                    <a16:rowId xmlns:a16="http://schemas.microsoft.com/office/drawing/2014/main" val="10006"/>
                  </a:ext>
                </a:extLst>
              </a:tr>
              <a:tr h="409297">
                <a:tc>
                  <a:txBody>
                    <a:bodyPr/>
                    <a:lstStyle/>
                    <a:p>
                      <a:r>
                        <a:t>High Availability</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7"/>
                  </a:ext>
                </a:extLst>
              </a:tr>
              <a:tr h="409297">
                <a:tc>
                  <a:txBody>
                    <a:bodyPr/>
                    <a:lstStyle/>
                    <a:p>
                      <a:r>
                        <a:t>Rack Awareness</a:t>
                      </a:r>
                    </a:p>
                  </a:txBody>
                  <a:tcPr/>
                </a:tc>
                <a:tc>
                  <a:txBody>
                    <a:bodyPr/>
                    <a:lstStyle/>
                    <a:p>
                      <a:r>
                        <a:t>Yes</a:t>
                      </a:r>
                    </a:p>
                  </a:txBody>
                  <a:tcPr/>
                </a:tc>
                <a:tc>
                  <a:txBody>
                    <a:bodyPr/>
                    <a:lstStyle/>
                    <a:p>
                      <a:r>
                        <a:t>Yes</a:t>
                      </a:r>
                    </a:p>
                  </a:txBody>
                  <a:tcPr/>
                </a:tc>
                <a:tc>
                  <a:txBody>
                    <a:bodyPr/>
                    <a:lstStyle/>
                    <a:p>
                      <a:r>
                        <a:t>Yes</a:t>
                      </a:r>
                    </a:p>
                  </a:txBody>
                  <a:tcPr/>
                </a:tc>
                <a:extLst>
                  <a:ext uri="{0D108BD9-81ED-4DB2-BD59-A6C34878D82A}">
                    <a16:rowId xmlns:a16="http://schemas.microsoft.com/office/drawing/2014/main" val="10008"/>
                  </a:ext>
                </a:extLst>
              </a:tr>
              <a:tr h="1011205">
                <a:tc>
                  <a:txBody>
                    <a:bodyPr/>
                    <a:lstStyle/>
                    <a:p>
                      <a:r>
                        <a:t>Summary</a:t>
                      </a:r>
                    </a:p>
                  </a:txBody>
                  <a:tcPr/>
                </a:tc>
                <a:tc>
                  <a:txBody>
                    <a:bodyPr/>
                    <a:lstStyle/>
                    <a:p>
                      <a:r>
                        <a:t>Easy Configuration excellent  for small deployments</a:t>
                      </a:r>
                    </a:p>
                  </a:txBody>
                  <a:tcPr/>
                </a:tc>
                <a:tc>
                  <a:txBody>
                    <a:bodyPr/>
                    <a:lstStyle/>
                    <a:p>
                      <a:r>
                        <a:t>Hierarchical "pods" allow for advanced  configuration, excellent for complex applications.</a:t>
                      </a:r>
                    </a:p>
                  </a:txBody>
                  <a:tcPr/>
                </a:tc>
                <a:tc>
                  <a:txBody>
                    <a:bodyPr/>
                    <a:lstStyle/>
                    <a:p>
                      <a:r>
                        <a:rPr dirty="0"/>
                        <a:t>Robust, mature platform designed  for thousands of nodes.</a:t>
                      </a:r>
                    </a:p>
                  </a:txBody>
                  <a:tcPr/>
                </a:tc>
                <a:extLst>
                  <a:ext uri="{0D108BD9-81ED-4DB2-BD59-A6C34878D82A}">
                    <a16:rowId xmlns:a16="http://schemas.microsoft.com/office/drawing/2014/main" val="10009"/>
                  </a:ext>
                </a:extLst>
              </a:tr>
            </a:tbl>
          </a:graphicData>
        </a:graphic>
      </p:graphicFrame>
      <p:sp>
        <p:nvSpPr>
          <p:cNvPr id="5" name="Footer Placeholder 4">
            <a:extLst>
              <a:ext uri="{FF2B5EF4-FFF2-40B4-BE49-F238E27FC236}">
                <a16:creationId xmlns:a16="http://schemas.microsoft.com/office/drawing/2014/main" id="{89F3D799-99BE-1A4D-A1EF-DBFB123A0A9F}"/>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A674BC0-591E-5C45-8FBC-63329F2A244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Docker Swarm</a:t>
            </a:r>
          </a:p>
        </p:txBody>
      </p:sp>
      <p:sp>
        <p:nvSpPr>
          <p:cNvPr id="3" name="Content Placeholder 2"/>
          <p:cNvSpPr>
            <a:spLocks noGrp="1"/>
          </p:cNvSpPr>
          <p:nvPr>
            <p:ph idx="1"/>
          </p:nvPr>
        </p:nvSpPr>
        <p:spPr/>
        <p:txBody>
          <a:bodyPr/>
          <a:lstStyle/>
          <a:p>
            <a:r>
              <a:rPr dirty="0"/>
              <a:t> Starting a new swarm is easy!</a:t>
            </a:r>
          </a:p>
          <a:p>
            <a:r>
              <a:rPr dirty="0"/>
              <a:t> Simply run the following:</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2487168"/>
            <a:ext cx="9144000" cy="2712574"/>
          </a:xfrm>
          <a:prstGeom prst="rect">
            <a:avLst/>
          </a:prstGeom>
        </p:spPr>
      </p:pic>
      <p:sp>
        <p:nvSpPr>
          <p:cNvPr id="5" name="Footer Placeholder 4">
            <a:extLst>
              <a:ext uri="{FF2B5EF4-FFF2-40B4-BE49-F238E27FC236}">
                <a16:creationId xmlns:a16="http://schemas.microsoft.com/office/drawing/2014/main" id="{30746A54-94E3-FA41-B74A-D1E7921EC435}"/>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78A2EC3-818D-BF43-B813-033BD5957CAB}"/>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75</a:t>
            </a:fld>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Connecting to the Swarm</a:t>
            </a:r>
          </a:p>
        </p:txBody>
      </p:sp>
      <p:sp>
        <p:nvSpPr>
          <p:cNvPr id="3" name="Content Placeholder 2"/>
          <p:cNvSpPr>
            <a:spLocks noGrp="1"/>
          </p:cNvSpPr>
          <p:nvPr>
            <p:ph idx="1"/>
          </p:nvPr>
        </p:nvSpPr>
        <p:spPr>
          <a:xfrm>
            <a:off x="406737" y="1444625"/>
            <a:ext cx="8486775" cy="4074432"/>
          </a:xfrm>
        </p:spPr>
        <p:txBody>
          <a:bodyPr/>
          <a:lstStyle/>
          <a:p>
            <a:r>
              <a:rPr dirty="0"/>
              <a:t> We need to connect another machine</a:t>
            </a:r>
          </a:p>
          <a:p>
            <a:endParaRPr dirty="0"/>
          </a:p>
          <a:p>
            <a:endParaRPr dirty="0"/>
          </a:p>
          <a:p>
            <a:endParaRPr dirty="0"/>
          </a:p>
          <a:p>
            <a:endParaRPr dirty="0"/>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1792860"/>
            <a:ext cx="8893512" cy="1111689"/>
          </a:xfrm>
          <a:prstGeom prst="rect">
            <a:avLst/>
          </a:prstGeom>
        </p:spPr>
      </p:pic>
      <p:sp>
        <p:nvSpPr>
          <p:cNvPr id="5" name="Footer Placeholder 4">
            <a:extLst>
              <a:ext uri="{FF2B5EF4-FFF2-40B4-BE49-F238E27FC236}">
                <a16:creationId xmlns:a16="http://schemas.microsoft.com/office/drawing/2014/main" id="{13D3FCFA-CAB6-0C47-901C-1BCFA2E7178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70033DAD-94AE-8942-A39E-48C64FDAA81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76</a:t>
            </a:fld>
            <a:endParaRPr lang="en-US" dirty="0"/>
          </a:p>
        </p:txBody>
      </p:sp>
      <p:pic>
        <p:nvPicPr>
          <p:cNvPr id="8" name="Picture 7">
            <a:extLst>
              <a:ext uri="{FF2B5EF4-FFF2-40B4-BE49-F238E27FC236}">
                <a16:creationId xmlns:a16="http://schemas.microsoft.com/office/drawing/2014/main" id="{E332B429-7AFF-F440-A1C6-A13A5C11E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362" y="2975348"/>
            <a:ext cx="5207000" cy="351163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Running a Service</a:t>
            </a:r>
          </a:p>
        </p:txBody>
      </p:sp>
      <p:sp>
        <p:nvSpPr>
          <p:cNvPr id="3" name="Content Placeholder 2"/>
          <p:cNvSpPr>
            <a:spLocks noGrp="1"/>
          </p:cNvSpPr>
          <p:nvPr>
            <p:ph idx="1"/>
          </p:nvPr>
        </p:nvSpPr>
        <p:spPr/>
        <p:txBody>
          <a:bodyPr/>
          <a:lstStyle/>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1828800"/>
            <a:ext cx="7112000" cy="736600"/>
          </a:xfrm>
          <a:prstGeom prst="rect">
            <a:avLst/>
          </a:prstGeom>
        </p:spPr>
      </p:pic>
      <p:sp>
        <p:nvSpPr>
          <p:cNvPr id="5" name="Footer Placeholder 4">
            <a:extLst>
              <a:ext uri="{FF2B5EF4-FFF2-40B4-BE49-F238E27FC236}">
                <a16:creationId xmlns:a16="http://schemas.microsoft.com/office/drawing/2014/main" id="{45402C09-F66A-1B41-9C15-FF6E2899A32E}"/>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A81D533-6DCD-2B48-87F6-1BA378D8ED9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77</a:t>
            </a:fld>
            <a:endParaRPr lang="en-US" dirty="0"/>
          </a:p>
        </p:txBody>
      </p:sp>
      <p:pic>
        <p:nvPicPr>
          <p:cNvPr id="8" name="Picture 7">
            <a:extLst>
              <a:ext uri="{FF2B5EF4-FFF2-40B4-BE49-F238E27FC236}">
                <a16:creationId xmlns:a16="http://schemas.microsoft.com/office/drawing/2014/main" id="{36A37DD9-73AB-454F-9F4A-E5F0E179F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637" y="2680138"/>
            <a:ext cx="5378450" cy="380684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Stack Files</a:t>
            </a:r>
          </a:p>
        </p:txBody>
      </p:sp>
      <p:sp>
        <p:nvSpPr>
          <p:cNvPr id="3" name="Content Placeholder 2"/>
          <p:cNvSpPr>
            <a:spLocks noGrp="1"/>
          </p:cNvSpPr>
          <p:nvPr>
            <p:ph idx="1"/>
          </p:nvPr>
        </p:nvSpPr>
        <p:spPr/>
        <p:txBody>
          <a:bodyPr/>
          <a:lstStyle/>
          <a:p>
            <a:r>
              <a:t> Defines our Swarm</a:t>
            </a:r>
          </a:p>
          <a:p>
            <a:r>
              <a:t> Same format as docker compose (Yaml)</a:t>
            </a:r>
          </a:p>
          <a:p>
            <a:r>
              <a:t> Sample nginx:</a:t>
            </a:r>
          </a:p>
          <a:p>
            <a:endParaRP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4216400" cy="2425700"/>
          </a:xfrm>
          <a:prstGeom prst="rect">
            <a:avLst/>
          </a:prstGeom>
        </p:spPr>
      </p:pic>
      <p:sp>
        <p:nvSpPr>
          <p:cNvPr id="5" name="Footer Placeholder 4">
            <a:extLst>
              <a:ext uri="{FF2B5EF4-FFF2-40B4-BE49-F238E27FC236}">
                <a16:creationId xmlns:a16="http://schemas.microsoft.com/office/drawing/2014/main" id="{6370C842-C8F1-A24E-8430-90083E71823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C212DB5-F5C0-FB41-8CE4-AC69124548D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78</a:t>
            </a:fld>
            <a:endParaRPr lang="en-US" dirty="0"/>
          </a:p>
        </p:txBody>
      </p:sp>
      <p:pic>
        <p:nvPicPr>
          <p:cNvPr id="8" name="Picture 7">
            <a:extLst>
              <a:ext uri="{FF2B5EF4-FFF2-40B4-BE49-F238E27FC236}">
                <a16:creationId xmlns:a16="http://schemas.microsoft.com/office/drawing/2014/main" id="{36084F80-B474-474E-8853-73E603C7E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768" y="2402248"/>
            <a:ext cx="4329113" cy="325390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Deploying the Stack File</a:t>
            </a:r>
          </a:p>
        </p:txBody>
      </p:sp>
      <p:sp>
        <p:nvSpPr>
          <p:cNvPr id="3" name="Content Placeholder 2"/>
          <p:cNvSpPr>
            <a:spLocks noGrp="1"/>
          </p:cNvSpPr>
          <p:nvPr>
            <p:ph idx="1"/>
          </p:nvPr>
        </p:nvSpPr>
        <p:spPr/>
        <p:txBody>
          <a:bodyPr/>
          <a:lstStyle/>
          <a:p>
            <a:r>
              <a:t> We can now deploy our stack file</a:t>
            </a:r>
          </a:p>
          <a:p>
            <a:r>
              <a:t> A network will be created automatically</a:t>
            </a:r>
          </a:p>
        </p:txBody>
      </p:sp>
      <p:sp>
        <p:nvSpPr>
          <p:cNvPr id="4" name="Footer Placeholder 4">
            <a:extLst>
              <a:ext uri="{FF2B5EF4-FFF2-40B4-BE49-F238E27FC236}">
                <a16:creationId xmlns:a16="http://schemas.microsoft.com/office/drawing/2014/main" id="{808C9D9B-ADB5-B543-9126-A2A8D65DFAC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11AF229E-C073-B243-A827-AEEADE6DD5D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79</a:t>
            </a:fld>
            <a:endParaRPr lang="en-US" dirty="0"/>
          </a:p>
        </p:txBody>
      </p:sp>
      <p:pic>
        <p:nvPicPr>
          <p:cNvPr id="7" name="Picture 6">
            <a:extLst>
              <a:ext uri="{FF2B5EF4-FFF2-40B4-BE49-F238E27FC236}">
                <a16:creationId xmlns:a16="http://schemas.microsoft.com/office/drawing/2014/main" id="{332E8FE4-AC2E-A94A-8EA6-21FECFD22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053" y="2785031"/>
            <a:ext cx="5561617" cy="37019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Redeploying to a Different Server</a:t>
            </a:r>
          </a:p>
        </p:txBody>
      </p:sp>
      <p:sp>
        <p:nvSpPr>
          <p:cNvPr id="3" name="Content Placeholder 2"/>
          <p:cNvSpPr>
            <a:spLocks noGrp="1"/>
          </p:cNvSpPr>
          <p:nvPr>
            <p:ph idx="1"/>
          </p:nvPr>
        </p:nvSpPr>
        <p:spPr/>
        <p:txBody>
          <a:bodyPr/>
          <a:lstStyle/>
          <a:p>
            <a:r>
              <a:rPr dirty="0"/>
              <a:t> Great </a:t>
            </a:r>
            <a:r>
              <a:rPr lang="en-US" dirty="0"/>
              <a:t>n</a:t>
            </a:r>
            <a:r>
              <a:rPr dirty="0"/>
              <a:t>ews! Our </a:t>
            </a:r>
            <a:r>
              <a:rPr lang="en-US" dirty="0"/>
              <a:t>a</a:t>
            </a:r>
            <a:r>
              <a:rPr dirty="0"/>
              <a:t>pp is very popular.  Need to scale up to a bigger, better server!</a:t>
            </a:r>
          </a:p>
          <a:p>
            <a:r>
              <a:rPr dirty="0"/>
              <a:t> No problem, right?  Wrong!</a:t>
            </a:r>
          </a:p>
          <a:p>
            <a:r>
              <a:rPr dirty="0"/>
              <a:t> Create New Server</a:t>
            </a:r>
            <a:r>
              <a:rPr lang="en-US" dirty="0"/>
              <a:t>:</a:t>
            </a:r>
            <a:endParaRPr dirty="0"/>
          </a:p>
          <a:p>
            <a:pPr marL="0" lvl="1" indent="0">
              <a:buNone/>
            </a:pPr>
            <a:r>
              <a:rPr lang="en-US" dirty="0"/>
              <a:t> </a:t>
            </a:r>
            <a:r>
              <a:rPr dirty="0"/>
              <a:t>Complete </a:t>
            </a:r>
            <a:r>
              <a:rPr lang="en-US" dirty="0"/>
              <a:t>s</a:t>
            </a:r>
            <a:r>
              <a:rPr dirty="0"/>
              <a:t>teps: </a:t>
            </a:r>
            <a:endParaRPr lang="en-US" dirty="0"/>
          </a:p>
          <a:p>
            <a:pPr marL="342900" lvl="1" indent="-342900">
              <a:buFont typeface="+mj-lt"/>
              <a:buAutoNum type="arabicPeriod"/>
            </a:pPr>
            <a:r>
              <a:rPr dirty="0"/>
              <a:t>Install OS, install dependencies</a:t>
            </a:r>
            <a:r>
              <a:rPr lang="en-US" dirty="0"/>
              <a:t>.</a:t>
            </a:r>
            <a:endParaRPr dirty="0"/>
          </a:p>
          <a:p>
            <a:pPr marL="0" lvl="1" indent="0">
              <a:buNone/>
            </a:pPr>
            <a:r>
              <a:rPr lang="en-US" dirty="0">
                <a:solidFill>
                  <a:srgbClr val="E87722"/>
                </a:solidFill>
              </a:rPr>
              <a:t>2.</a:t>
            </a:r>
            <a:r>
              <a:rPr dirty="0">
                <a:solidFill>
                  <a:srgbClr val="E87722"/>
                </a:solidFill>
              </a:rPr>
              <a:t> </a:t>
            </a:r>
            <a:r>
              <a:rPr dirty="0"/>
              <a:t>Fight fires</a:t>
            </a:r>
            <a:r>
              <a:rPr lang="en-US" dirty="0"/>
              <a:t>.</a:t>
            </a:r>
            <a:endParaRPr dirty="0"/>
          </a:p>
          <a:p>
            <a:pPr marL="0" lvl="1" indent="0">
              <a:buNone/>
            </a:pPr>
            <a:r>
              <a:rPr lang="en-US" dirty="0">
                <a:solidFill>
                  <a:srgbClr val="E87722"/>
                </a:solidFill>
              </a:rPr>
              <a:t>3. </a:t>
            </a:r>
            <a:r>
              <a:rPr dirty="0"/>
              <a:t>Fix </a:t>
            </a:r>
            <a:r>
              <a:rPr lang="en-US" dirty="0"/>
              <a:t>p</a:t>
            </a:r>
            <a:r>
              <a:rPr dirty="0"/>
              <a:t>roblems</a:t>
            </a:r>
            <a:r>
              <a:rPr lang="en-US" dirty="0"/>
              <a:t>.</a:t>
            </a:r>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pic>
        <p:nvPicPr>
          <p:cNvPr id="4" name="Picture 3" descr="accident-action-danger-260367.jpg"/>
          <p:cNvPicPr>
            <a:picLocks noChangeAspect="1"/>
          </p:cNvPicPr>
          <p:nvPr/>
        </p:nvPicPr>
        <p:blipFill>
          <a:blip r:embed="rId3"/>
          <a:stretch>
            <a:fillRect/>
          </a:stretch>
        </p:blipFill>
        <p:spPr>
          <a:xfrm>
            <a:off x="3863983" y="2909022"/>
            <a:ext cx="4991546" cy="3321297"/>
          </a:xfrm>
          <a:prstGeom prst="rect">
            <a:avLst/>
          </a:prstGeom>
        </p:spPr>
      </p:pic>
      <p:sp>
        <p:nvSpPr>
          <p:cNvPr id="5" name="Footer Placeholder 4">
            <a:extLst>
              <a:ext uri="{FF2B5EF4-FFF2-40B4-BE49-F238E27FC236}">
                <a16:creationId xmlns:a16="http://schemas.microsoft.com/office/drawing/2014/main" id="{3033609B-E497-9247-AF15-50BC31BF5A79}"/>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DAE0D22-71AB-8E4D-884C-09F5AAD916B0}"/>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a:t>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Adding a volume</a:t>
            </a:r>
          </a:p>
        </p:txBody>
      </p:sp>
      <p:sp>
        <p:nvSpPr>
          <p:cNvPr id="3" name="Content Placeholder 2"/>
          <p:cNvSpPr>
            <a:spLocks noGrp="1"/>
          </p:cNvSpPr>
          <p:nvPr>
            <p:ph idx="1"/>
          </p:nvPr>
        </p:nvSpPr>
        <p:spPr/>
        <p:txBody>
          <a:bodyPr/>
          <a:lstStyle/>
          <a:p>
            <a:r>
              <a:t> Containers are immutable</a:t>
            </a:r>
          </a:p>
          <a:p>
            <a:r>
              <a:t> We need to add volumes to persist</a:t>
            </a:r>
          </a:p>
          <a:p>
            <a:r>
              <a:t> Example YAML File for Volume</a:t>
            </a:r>
          </a:p>
          <a:p>
            <a:endParaRPr/>
          </a:p>
          <a:p>
            <a:endParaRPr/>
          </a:p>
          <a:p>
            <a:endParaRPr/>
          </a:p>
          <a:p>
            <a:endParaRPr/>
          </a:p>
          <a:p>
            <a:endParaRPr/>
          </a:p>
          <a:p>
            <a:endParaRPr/>
          </a:p>
          <a:p>
            <a:endParaRPr/>
          </a:p>
          <a:p>
            <a:endParaRPr/>
          </a:p>
          <a:p>
            <a:endParaRPr/>
          </a:p>
          <a:p>
            <a:endParaRPr/>
          </a:p>
          <a:p>
            <a:endParaRPr/>
          </a:p>
          <a:p>
            <a:endParaRPr/>
          </a:p>
          <a:p>
            <a:endParaRPr/>
          </a:p>
        </p:txBody>
      </p:sp>
      <p:pic>
        <p:nvPicPr>
          <p:cNvPr id="4" name="Picture 3" descr="1.png"/>
          <p:cNvPicPr>
            <a:picLocks noChangeAspect="1"/>
          </p:cNvPicPr>
          <p:nvPr/>
        </p:nvPicPr>
        <p:blipFill>
          <a:blip r:embed="rId3"/>
          <a:stretch>
            <a:fillRect/>
          </a:stretch>
        </p:blipFill>
        <p:spPr>
          <a:xfrm>
            <a:off x="0" y="2816352"/>
            <a:ext cx="5130800" cy="2184400"/>
          </a:xfrm>
          <a:prstGeom prst="rect">
            <a:avLst/>
          </a:prstGeom>
        </p:spPr>
      </p:pic>
      <p:sp>
        <p:nvSpPr>
          <p:cNvPr id="5" name="Footer Placeholder 4">
            <a:extLst>
              <a:ext uri="{FF2B5EF4-FFF2-40B4-BE49-F238E27FC236}">
                <a16:creationId xmlns:a16="http://schemas.microsoft.com/office/drawing/2014/main" id="{3D8154CF-2258-E34D-9959-B22A00E1568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C6AD74E2-3E0F-D249-963C-7125CBF62649}"/>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80</a:t>
            </a:fld>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Docker CLI Tools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a:t>
            </a:r>
          </a:p>
        </p:txBody>
      </p:sp>
      <p:sp>
        <p:nvSpPr>
          <p:cNvPr id="3" name="Content Placeholder 2"/>
          <p:cNvSpPr>
            <a:spLocks noGrp="1"/>
          </p:cNvSpPr>
          <p:nvPr>
            <p:ph idx="1"/>
          </p:nvPr>
        </p:nvSpPr>
        <p:spPr/>
        <p:txBody>
          <a:bodyPr/>
          <a:lstStyle/>
          <a:p>
            <a:r>
              <a:t> Most work in Docker is done on the CLI</a:t>
            </a:r>
          </a:p>
          <a:p>
            <a:r>
              <a:t> We have already seen this.</a:t>
            </a:r>
          </a:p>
          <a:p>
            <a:r>
              <a:t> We use the</a:t>
            </a:r>
            <a:r>
              <a:rPr>
                <a:latin typeface="Courier New"/>
              </a:rPr>
              <a:t> docker</a:t>
            </a:r>
            <a:r>
              <a:t> command to execute most things</a:t>
            </a:r>
          </a:p>
        </p:txBody>
      </p:sp>
      <p:sp>
        <p:nvSpPr>
          <p:cNvPr id="4" name="Footer Placeholder 4">
            <a:extLst>
              <a:ext uri="{FF2B5EF4-FFF2-40B4-BE49-F238E27FC236}">
                <a16:creationId xmlns:a16="http://schemas.microsoft.com/office/drawing/2014/main" id="{EB2A2252-6E1B-6848-9FC3-86BEDA2DE36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7E765E9A-0298-0645-88EF-759B2176474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82</a:t>
            </a:fld>
            <a:endParaRPr lang="en-US" dirty="0"/>
          </a:p>
        </p:txBody>
      </p:sp>
      <p:pic>
        <p:nvPicPr>
          <p:cNvPr id="7" name="Picture 6">
            <a:extLst>
              <a:ext uri="{FF2B5EF4-FFF2-40B4-BE49-F238E27FC236}">
                <a16:creationId xmlns:a16="http://schemas.microsoft.com/office/drawing/2014/main" id="{27481A42-568D-1E49-ACE7-EF58FB06A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848" y="2859545"/>
            <a:ext cx="4846681" cy="362743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Permissions</a:t>
            </a:r>
          </a:p>
        </p:txBody>
      </p:sp>
      <p:sp>
        <p:nvSpPr>
          <p:cNvPr id="3" name="Content Placeholder 2"/>
          <p:cNvSpPr>
            <a:spLocks noGrp="1"/>
          </p:cNvSpPr>
          <p:nvPr>
            <p:ph idx="1"/>
          </p:nvPr>
        </p:nvSpPr>
        <p:spPr/>
        <p:txBody>
          <a:bodyPr/>
          <a:lstStyle/>
          <a:p>
            <a:r>
              <a:rPr dirty="0"/>
              <a:t> Docker service runs as root</a:t>
            </a:r>
          </a:p>
          <a:p>
            <a:r>
              <a:rPr dirty="0"/>
              <a:t> Normal users needs to "</a:t>
            </a:r>
            <a:r>
              <a:rPr lang="en-US" dirty="0"/>
              <a:t>scudo</a:t>
            </a:r>
            <a:r>
              <a:rPr dirty="0"/>
              <a:t>"</a:t>
            </a:r>
          </a:p>
          <a:p>
            <a:pPr lvl="1"/>
            <a:r>
              <a:rPr dirty="0"/>
              <a:t> Very</a:t>
            </a:r>
            <a:r>
              <a:rPr b="1" dirty="0"/>
              <a:t> annoying</a:t>
            </a:r>
            <a:r>
              <a:rPr dirty="0"/>
              <a:t> for development.</a:t>
            </a:r>
          </a:p>
          <a:p>
            <a:r>
              <a:rPr dirty="0"/>
              <a:t> Can add user to</a:t>
            </a:r>
            <a:r>
              <a:rPr dirty="0">
                <a:latin typeface="Courier New"/>
              </a:rPr>
              <a:t> </a:t>
            </a:r>
            <a:r>
              <a:rPr dirty="0" err="1">
                <a:latin typeface="Courier New"/>
              </a:rPr>
              <a:t>docker</a:t>
            </a:r>
            <a:r>
              <a:rPr dirty="0"/>
              <a:t> group:</a:t>
            </a:r>
          </a:p>
          <a:p>
            <a:pPr lvl="1"/>
            <a:r>
              <a:rPr b="1" dirty="0"/>
              <a:t> BEWARE!</a:t>
            </a:r>
            <a:r>
              <a:rPr dirty="0"/>
              <a:t> Gives user root access!</a:t>
            </a:r>
          </a:p>
        </p:txBody>
      </p:sp>
      <p:sp>
        <p:nvSpPr>
          <p:cNvPr id="4" name="Footer Placeholder 4">
            <a:extLst>
              <a:ext uri="{FF2B5EF4-FFF2-40B4-BE49-F238E27FC236}">
                <a16:creationId xmlns:a16="http://schemas.microsoft.com/office/drawing/2014/main" id="{E7D65ED5-C122-BA44-A2E4-D4979082CDE4}"/>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FA66A5B-4BA4-CD42-AA0F-000DF9B0D84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83</a:t>
            </a:fld>
            <a:endParaRPr lang="en-US" dirty="0"/>
          </a:p>
        </p:txBody>
      </p:sp>
      <p:pic>
        <p:nvPicPr>
          <p:cNvPr id="7" name="Picture 6">
            <a:extLst>
              <a:ext uri="{FF2B5EF4-FFF2-40B4-BE49-F238E27FC236}">
                <a16:creationId xmlns:a16="http://schemas.microsoft.com/office/drawing/2014/main" id="{26780518-ABC9-B94A-9683-6D108C4DF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754" y="3165076"/>
            <a:ext cx="4549775" cy="302844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Dockerfile?</a:t>
            </a:r>
          </a:p>
        </p:txBody>
      </p:sp>
      <p:sp>
        <p:nvSpPr>
          <p:cNvPr id="3" name="Content Placeholder 2"/>
          <p:cNvSpPr>
            <a:spLocks noGrp="1"/>
          </p:cNvSpPr>
          <p:nvPr>
            <p:ph idx="1"/>
          </p:nvPr>
        </p:nvSpPr>
        <p:spPr/>
        <p:txBody>
          <a:bodyPr/>
          <a:lstStyle/>
          <a:p>
            <a:r>
              <a:t> Remember that containers are</a:t>
            </a:r>
            <a:r>
              <a:rPr b="1"/>
              <a:t> layered</a:t>
            </a:r>
            <a:r>
              <a:t> .</a:t>
            </a:r>
          </a:p>
          <a:p>
            <a:r>
              <a:t> The base image usually comes from Docker Hub.</a:t>
            </a:r>
          </a:p>
          <a:p>
            <a:r>
              <a:t> Our image has changes to that.</a:t>
            </a:r>
          </a:p>
          <a:p>
            <a:r>
              <a:t> These changes are specified in a Dockerfile.</a:t>
            </a:r>
          </a:p>
        </p:txBody>
      </p:sp>
      <p:sp>
        <p:nvSpPr>
          <p:cNvPr id="4" name="Footer Placeholder 4">
            <a:extLst>
              <a:ext uri="{FF2B5EF4-FFF2-40B4-BE49-F238E27FC236}">
                <a16:creationId xmlns:a16="http://schemas.microsoft.com/office/drawing/2014/main" id="{03D95797-CB6B-7641-B99B-567CFAB971BB}"/>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FD9ED1E-E514-EC44-AF6D-5AFECFEF2F78}"/>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84</a:t>
            </a:fld>
            <a:endParaRPr lang="en-US" dirty="0"/>
          </a:p>
        </p:txBody>
      </p:sp>
      <p:pic>
        <p:nvPicPr>
          <p:cNvPr id="7" name="Picture 6">
            <a:extLst>
              <a:ext uri="{FF2B5EF4-FFF2-40B4-BE49-F238E27FC236}">
                <a16:creationId xmlns:a16="http://schemas.microsoft.com/office/drawing/2014/main" id="{843B61C2-260F-9C44-A3BF-1C44E4533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777" y="2108200"/>
            <a:ext cx="10067224" cy="3791857"/>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FROM Statement</a:t>
            </a:r>
          </a:p>
        </p:txBody>
      </p:sp>
      <p:sp>
        <p:nvSpPr>
          <p:cNvPr id="3" name="Content Placeholder 2"/>
          <p:cNvSpPr>
            <a:spLocks noGrp="1"/>
          </p:cNvSpPr>
          <p:nvPr>
            <p:ph idx="1"/>
          </p:nvPr>
        </p:nvSpPr>
        <p:spPr/>
        <p:txBody>
          <a:bodyPr/>
          <a:lstStyle/>
          <a:p>
            <a:r>
              <a:rPr dirty="0"/>
              <a:t> </a:t>
            </a:r>
            <a:r>
              <a:rPr dirty="0" err="1"/>
              <a:t>Dockerfiles</a:t>
            </a:r>
            <a:r>
              <a:rPr dirty="0"/>
              <a:t> always come from</a:t>
            </a:r>
            <a:r>
              <a:rPr b="1" dirty="0"/>
              <a:t> somewhere</a:t>
            </a:r>
            <a:r>
              <a:rPr dirty="0"/>
              <a:t> .</a:t>
            </a:r>
          </a:p>
          <a:p>
            <a:r>
              <a:rPr dirty="0"/>
              <a:t> We don't start from scratch</a:t>
            </a:r>
          </a:p>
          <a:p>
            <a:r>
              <a:rPr dirty="0"/>
              <a:t> Usually some Linux, like alpine.</a:t>
            </a:r>
          </a:p>
          <a:p>
            <a:r>
              <a:rPr dirty="0"/>
              <a:t> Here, we will use Ubuntu:</a:t>
            </a:r>
          </a:p>
          <a:p>
            <a:endParaRPr dirty="0"/>
          </a:p>
          <a:p>
            <a:endParaRPr dirty="0"/>
          </a:p>
          <a:p>
            <a:endParaRPr dirty="0"/>
          </a:p>
          <a:p>
            <a:endParaRPr dirty="0"/>
          </a:p>
        </p:txBody>
      </p:sp>
      <p:pic>
        <p:nvPicPr>
          <p:cNvPr id="4" name="Picture 3" descr="1.png"/>
          <p:cNvPicPr>
            <a:picLocks noChangeAspect="1"/>
          </p:cNvPicPr>
          <p:nvPr/>
        </p:nvPicPr>
        <p:blipFill>
          <a:blip r:embed="rId3"/>
          <a:stretch>
            <a:fillRect/>
          </a:stretch>
        </p:blipFill>
        <p:spPr>
          <a:xfrm>
            <a:off x="0" y="3494541"/>
            <a:ext cx="3454400" cy="736600"/>
          </a:xfrm>
          <a:prstGeom prst="rect">
            <a:avLst/>
          </a:prstGeom>
        </p:spPr>
      </p:pic>
      <p:sp>
        <p:nvSpPr>
          <p:cNvPr id="5" name="Footer Placeholder 4">
            <a:extLst>
              <a:ext uri="{FF2B5EF4-FFF2-40B4-BE49-F238E27FC236}">
                <a16:creationId xmlns:a16="http://schemas.microsoft.com/office/drawing/2014/main" id="{9A48A4A5-1C94-9240-A188-25FD60E5F6E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656E6C2-3144-7741-B705-0F50FDA8FF4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85</a:t>
            </a:fld>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Changes to image</a:t>
            </a:r>
          </a:p>
        </p:txBody>
      </p:sp>
      <p:sp>
        <p:nvSpPr>
          <p:cNvPr id="3" name="Content Placeholder 2"/>
          <p:cNvSpPr>
            <a:spLocks noGrp="1"/>
          </p:cNvSpPr>
          <p:nvPr>
            <p:ph idx="1"/>
          </p:nvPr>
        </p:nvSpPr>
        <p:spPr/>
        <p:txBody>
          <a:bodyPr/>
          <a:lstStyle/>
          <a:p>
            <a:r>
              <a:t> We normally make changes to the image</a:t>
            </a:r>
          </a:p>
          <a:p>
            <a:r>
              <a:t> Example commands:</a:t>
            </a:r>
          </a:p>
          <a:p>
            <a:pPr lvl="1"/>
            <a:r>
              <a:t> RUN: executes a command on image</a:t>
            </a:r>
          </a:p>
          <a:p>
            <a:pPr lvl="1"/>
            <a:r>
              <a:t> COPY: copies a file to the image.</a:t>
            </a:r>
          </a:p>
          <a:p>
            <a:pPr lvl="1"/>
            <a:r>
              <a:t> CMD: executes our app</a:t>
            </a:r>
          </a:p>
          <a:p>
            <a:pPr lvl="1"/>
            <a:r>
              <a:t> HEALTHCHECK: Gives us a health check.</a:t>
            </a:r>
          </a:p>
        </p:txBody>
      </p:sp>
      <p:sp>
        <p:nvSpPr>
          <p:cNvPr id="4" name="Footer Placeholder 4">
            <a:extLst>
              <a:ext uri="{FF2B5EF4-FFF2-40B4-BE49-F238E27FC236}">
                <a16:creationId xmlns:a16="http://schemas.microsoft.com/office/drawing/2014/main" id="{FF8D72F9-DA6C-0E4B-83A3-C2BE03C82F7D}"/>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9040615-8DD6-5E47-90B8-50345927E2EE}"/>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86</a:t>
            </a:fld>
            <a:endParaRPr lang="en-US" dirty="0"/>
          </a:p>
        </p:txBody>
      </p:sp>
      <p:pic>
        <p:nvPicPr>
          <p:cNvPr id="7" name="Picture 6">
            <a:extLst>
              <a:ext uri="{FF2B5EF4-FFF2-40B4-BE49-F238E27FC236}">
                <a16:creationId xmlns:a16="http://schemas.microsoft.com/office/drawing/2014/main" id="{E39BA549-50E1-0149-9249-7B23DB648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770" y="3653295"/>
            <a:ext cx="3965759" cy="264590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Networking</a:t>
            </a:r>
          </a:p>
        </p:txBody>
      </p:sp>
      <p:sp>
        <p:nvSpPr>
          <p:cNvPr id="3" name="Content Placeholder 2"/>
          <p:cNvSpPr>
            <a:spLocks noGrp="1"/>
          </p:cNvSpPr>
          <p:nvPr>
            <p:ph idx="1"/>
          </p:nvPr>
        </p:nvSpPr>
        <p:spPr/>
        <p:txBody>
          <a:bodyPr/>
          <a:lstStyle/>
          <a:p>
            <a:r>
              <a:t> Typically, we expose networking</a:t>
            </a:r>
          </a:p>
          <a:p>
            <a:r>
              <a:t> Here, we expose 5000</a:t>
            </a:r>
          </a:p>
          <a:p>
            <a:endParaRPr/>
          </a:p>
          <a:p>
            <a:endParaRPr/>
          </a:p>
        </p:txBody>
      </p:sp>
      <p:pic>
        <p:nvPicPr>
          <p:cNvPr id="4" name="Picture 3" descr="1.png"/>
          <p:cNvPicPr>
            <a:picLocks noChangeAspect="1"/>
          </p:cNvPicPr>
          <p:nvPr/>
        </p:nvPicPr>
        <p:blipFill>
          <a:blip r:embed="rId3"/>
          <a:stretch>
            <a:fillRect/>
          </a:stretch>
        </p:blipFill>
        <p:spPr>
          <a:xfrm>
            <a:off x="0" y="2681132"/>
            <a:ext cx="2387600" cy="495300"/>
          </a:xfrm>
          <a:prstGeom prst="rect">
            <a:avLst/>
          </a:prstGeom>
        </p:spPr>
      </p:pic>
      <p:sp>
        <p:nvSpPr>
          <p:cNvPr id="5" name="Footer Placeholder 4">
            <a:extLst>
              <a:ext uri="{FF2B5EF4-FFF2-40B4-BE49-F238E27FC236}">
                <a16:creationId xmlns:a16="http://schemas.microsoft.com/office/drawing/2014/main" id="{89A8662D-CEFB-E448-8121-5F6049BE2ED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CDF284B-374F-4E4C-9E42-844BF57E874A}"/>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87</a:t>
            </a:fld>
            <a:endParaRPr lang="en-US" dirty="0"/>
          </a:p>
        </p:txBody>
      </p:sp>
      <p:pic>
        <p:nvPicPr>
          <p:cNvPr id="8" name="Picture 7">
            <a:extLst>
              <a:ext uri="{FF2B5EF4-FFF2-40B4-BE49-F238E27FC236}">
                <a16:creationId xmlns:a16="http://schemas.microsoft.com/office/drawing/2014/main" id="{70B45A70-D9EC-EC4F-80E9-D53EC5B09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3787" y="2501313"/>
            <a:ext cx="4814888" cy="339874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Building</a:t>
            </a:r>
          </a:p>
        </p:txBody>
      </p:sp>
      <p:sp>
        <p:nvSpPr>
          <p:cNvPr id="3" name="Content Placeholder 2"/>
          <p:cNvSpPr>
            <a:spLocks noGrp="1"/>
          </p:cNvSpPr>
          <p:nvPr>
            <p:ph idx="1"/>
          </p:nvPr>
        </p:nvSpPr>
        <p:spPr/>
        <p:txBody>
          <a:bodyPr/>
          <a:lstStyle/>
          <a:p>
            <a:r>
              <a:rPr dirty="0"/>
              <a:t> We use the</a:t>
            </a:r>
            <a:r>
              <a:rPr dirty="0">
                <a:latin typeface="Courier New"/>
              </a:rPr>
              <a:t> </a:t>
            </a:r>
            <a:r>
              <a:rPr dirty="0" err="1">
                <a:latin typeface="Courier New"/>
              </a:rPr>
              <a:t>docker</a:t>
            </a:r>
            <a:r>
              <a:rPr dirty="0">
                <a:latin typeface="Courier New"/>
              </a:rPr>
              <a:t> build</a:t>
            </a:r>
            <a:r>
              <a:rPr dirty="0"/>
              <a:t> command to build.</a:t>
            </a:r>
          </a:p>
          <a:p>
            <a:r>
              <a:rPr dirty="0"/>
              <a:t> We have to have a </a:t>
            </a:r>
            <a:r>
              <a:rPr dirty="0" err="1"/>
              <a:t>Dockerfile</a:t>
            </a:r>
            <a:r>
              <a:rPr dirty="0"/>
              <a:t> in the root of the directory</a:t>
            </a:r>
          </a:p>
          <a:p>
            <a:r>
              <a:rPr dirty="0"/>
              <a:t> </a:t>
            </a:r>
            <a:r>
              <a:rPr dirty="0" err="1"/>
              <a:t>Exaple</a:t>
            </a:r>
            <a:r>
              <a:rPr dirty="0"/>
              <a:t>:</a:t>
            </a:r>
          </a:p>
          <a:p>
            <a:endParaRPr dirty="0"/>
          </a:p>
          <a:p>
            <a:endParaRPr dirty="0"/>
          </a:p>
          <a:p>
            <a:endParaRPr dirty="0"/>
          </a:p>
          <a:p>
            <a:endParaRPr dirty="0"/>
          </a:p>
          <a:p>
            <a:r>
              <a:rPr dirty="0"/>
              <a:t> Watch the output -- it will be long!</a:t>
            </a:r>
          </a:p>
        </p:txBody>
      </p:sp>
      <p:pic>
        <p:nvPicPr>
          <p:cNvPr id="4" name="Picture 3" descr="1.png"/>
          <p:cNvPicPr>
            <a:picLocks noChangeAspect="1"/>
          </p:cNvPicPr>
          <p:nvPr/>
        </p:nvPicPr>
        <p:blipFill>
          <a:blip r:embed="rId3"/>
          <a:stretch>
            <a:fillRect/>
          </a:stretch>
        </p:blipFill>
        <p:spPr>
          <a:xfrm>
            <a:off x="0" y="3126241"/>
            <a:ext cx="4673600" cy="736600"/>
          </a:xfrm>
          <a:prstGeom prst="rect">
            <a:avLst/>
          </a:prstGeom>
        </p:spPr>
      </p:pic>
      <p:sp>
        <p:nvSpPr>
          <p:cNvPr id="5" name="Footer Placeholder 4">
            <a:extLst>
              <a:ext uri="{FF2B5EF4-FFF2-40B4-BE49-F238E27FC236}">
                <a16:creationId xmlns:a16="http://schemas.microsoft.com/office/drawing/2014/main" id="{4CECA657-0B25-F948-A5BB-C0AC2C117FE3}"/>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D9A5EE-8033-FF49-81D8-8E49DE470F83}"/>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4: </a:t>
            </a:r>
            <a:r>
              <a:rPr lang="en-US" dirty="0" err="1"/>
              <a:t>Dockerfile</a:t>
            </a:r>
            <a:endParaRPr lang="en-US" dirty="0"/>
          </a:p>
        </p:txBody>
      </p:sp>
      <p:sp>
        <p:nvSpPr>
          <p:cNvPr id="2" name="Text Placeholder 1"/>
          <p:cNvSpPr>
            <a:spLocks noGrp="1"/>
          </p:cNvSpPr>
          <p:nvPr>
            <p:ph type="body" sz="quarter" idx="18"/>
          </p:nvPr>
        </p:nvSpPr>
        <p:spPr>
          <a:xfrm>
            <a:off x="372534" y="1371600"/>
            <a:ext cx="8500296" cy="4892040"/>
          </a:xfrm>
        </p:spPr>
        <p:txBody>
          <a:bodyPr/>
          <a:lstStyle/>
          <a:p>
            <a:r>
              <a:rPr lang="en-US" dirty="0"/>
              <a:t> Navigate </a:t>
            </a:r>
            <a:r>
              <a:rPr lang="en-US" dirty="0" err="1"/>
              <a:t>docker</a:t>
            </a:r>
            <a:r>
              <a:rPr lang="en-US" dirty="0"/>
              <a:t>-labs/04-Dockerfile/</a:t>
            </a:r>
            <a:r>
              <a:rPr lang="en-US" dirty="0" err="1"/>
              <a:t>README.md</a:t>
            </a:r>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89</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64381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Redeploy to Cloud</a:t>
            </a:r>
          </a:p>
        </p:txBody>
      </p:sp>
      <p:sp>
        <p:nvSpPr>
          <p:cNvPr id="3" name="Content Placeholder 2"/>
          <p:cNvSpPr>
            <a:spLocks noGrp="1"/>
          </p:cNvSpPr>
          <p:nvPr>
            <p:ph idx="1"/>
          </p:nvPr>
        </p:nvSpPr>
        <p:spPr/>
        <p:txBody>
          <a:bodyPr/>
          <a:lstStyle/>
          <a:p>
            <a:r>
              <a:rPr dirty="0"/>
              <a:t> Redeploy to Cloud</a:t>
            </a:r>
          </a:p>
          <a:p>
            <a:pPr lvl="1"/>
            <a:r>
              <a:rPr dirty="0"/>
              <a:t> Cloud </a:t>
            </a:r>
            <a:r>
              <a:rPr lang="en-US" dirty="0"/>
              <a:t>c</a:t>
            </a:r>
            <a:r>
              <a:rPr dirty="0"/>
              <a:t>onfiguration is different</a:t>
            </a:r>
          </a:p>
          <a:p>
            <a:pPr lvl="1"/>
            <a:r>
              <a:rPr dirty="0"/>
              <a:t> Redeploy</a:t>
            </a:r>
          </a:p>
          <a:p>
            <a:pPr lvl="1"/>
            <a:r>
              <a:rPr dirty="0"/>
              <a:t> Re-Test</a:t>
            </a:r>
          </a:p>
          <a:p>
            <a:pPr lvl="1"/>
            <a:r>
              <a:rPr dirty="0"/>
              <a:t> Fix </a:t>
            </a:r>
            <a:r>
              <a:rPr lang="en-US" dirty="0"/>
              <a:t>f</a:t>
            </a:r>
            <a:r>
              <a:rPr dirty="0"/>
              <a:t>ires</a:t>
            </a:r>
          </a:p>
        </p:txBody>
      </p:sp>
      <p:sp>
        <p:nvSpPr>
          <p:cNvPr id="4" name="Footer Placeholder 4">
            <a:extLst>
              <a:ext uri="{FF2B5EF4-FFF2-40B4-BE49-F238E27FC236}">
                <a16:creationId xmlns:a16="http://schemas.microsoft.com/office/drawing/2014/main" id="{16F94227-10B7-F449-9BB4-4C178FF1005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2F0A1209-6855-C84F-8FA0-D0F16FBBC6F5}"/>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a:t>
            </a:fld>
            <a:endParaRPr lang="en-US" dirty="0"/>
          </a:p>
        </p:txBody>
      </p:sp>
      <p:pic>
        <p:nvPicPr>
          <p:cNvPr id="8" name="Picture 7">
            <a:extLst>
              <a:ext uri="{FF2B5EF4-FFF2-40B4-BE49-F238E27FC236}">
                <a16:creationId xmlns:a16="http://schemas.microsoft.com/office/drawing/2014/main" id="{A65047A0-A844-CB42-851C-F9CC029B3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620" y="2310784"/>
            <a:ext cx="5383909" cy="3589273"/>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Health Checks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Container Health</a:t>
            </a:r>
          </a:p>
        </p:txBody>
      </p:sp>
      <p:sp>
        <p:nvSpPr>
          <p:cNvPr id="3" name="Content Placeholder 2"/>
          <p:cNvSpPr>
            <a:spLocks noGrp="1"/>
          </p:cNvSpPr>
          <p:nvPr>
            <p:ph idx="1"/>
          </p:nvPr>
        </p:nvSpPr>
        <p:spPr/>
        <p:txBody>
          <a:bodyPr/>
          <a:lstStyle/>
          <a:p>
            <a:pPr>
              <a:buNone/>
            </a:pPr>
            <a:endParaRPr dirty="0"/>
          </a:p>
          <a:p>
            <a:r>
              <a:rPr dirty="0"/>
              <a:t> How do we know if a container is healthy?</a:t>
            </a:r>
          </a:p>
          <a:p>
            <a:r>
              <a:rPr dirty="0"/>
              <a:t> Docker doesn't interfere with </a:t>
            </a:r>
            <a:r>
              <a:rPr lang="en-US" dirty="0"/>
              <a:t>container.</a:t>
            </a:r>
            <a:endParaRPr dirty="0"/>
          </a:p>
          <a:p>
            <a:r>
              <a:rPr dirty="0"/>
              <a:t> "Agnostic Design"</a:t>
            </a:r>
          </a:p>
        </p:txBody>
      </p:sp>
      <p:pic>
        <p:nvPicPr>
          <p:cNvPr id="4" name="Picture 3" descr="docker-horizontal.png"/>
          <p:cNvPicPr>
            <a:picLocks noChangeAspect="1"/>
          </p:cNvPicPr>
          <p:nvPr/>
        </p:nvPicPr>
        <p:blipFill>
          <a:blip r:embed="rId3"/>
          <a:stretch>
            <a:fillRect/>
          </a:stretch>
        </p:blipFill>
        <p:spPr>
          <a:xfrm>
            <a:off x="3191329" y="3659642"/>
            <a:ext cx="5664200" cy="1468496"/>
          </a:xfrm>
          <a:prstGeom prst="rect">
            <a:avLst/>
          </a:prstGeom>
        </p:spPr>
      </p:pic>
      <p:sp>
        <p:nvSpPr>
          <p:cNvPr id="5" name="Footer Placeholder 4">
            <a:extLst>
              <a:ext uri="{FF2B5EF4-FFF2-40B4-BE49-F238E27FC236}">
                <a16:creationId xmlns:a16="http://schemas.microsoft.com/office/drawing/2014/main" id="{3DCFC001-1D0E-1442-B40C-26E924D12138}"/>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9ED7628A-09E9-DC42-91BD-17956C7F9A84}"/>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91</a:t>
            </a:fld>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Health Checks</a:t>
            </a:r>
          </a:p>
        </p:txBody>
      </p:sp>
      <p:sp>
        <p:nvSpPr>
          <p:cNvPr id="3" name="Content Placeholder 2"/>
          <p:cNvSpPr>
            <a:spLocks noGrp="1"/>
          </p:cNvSpPr>
          <p:nvPr>
            <p:ph idx="1"/>
          </p:nvPr>
        </p:nvSpPr>
        <p:spPr/>
        <p:txBody>
          <a:bodyPr/>
          <a:lstStyle/>
          <a:p>
            <a:r>
              <a:rPr dirty="0"/>
              <a:t> Health Checks should be specified in the </a:t>
            </a:r>
            <a:r>
              <a:rPr dirty="0" err="1"/>
              <a:t>Dockerfile</a:t>
            </a:r>
            <a:r>
              <a:rPr dirty="0"/>
              <a:t>.</a:t>
            </a:r>
          </a:p>
        </p:txBody>
      </p:sp>
      <p:sp>
        <p:nvSpPr>
          <p:cNvPr id="4" name="Footer Placeholder 4">
            <a:extLst>
              <a:ext uri="{FF2B5EF4-FFF2-40B4-BE49-F238E27FC236}">
                <a16:creationId xmlns:a16="http://schemas.microsoft.com/office/drawing/2014/main" id="{3510C3B1-9A05-5948-B51F-FC327BAB34B2}"/>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AB4A0FC5-C8E8-D449-A24D-96746B05F961}"/>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92</a:t>
            </a:fld>
            <a:endParaRPr lang="en-US" dirty="0"/>
          </a:p>
        </p:txBody>
      </p:sp>
      <p:pic>
        <p:nvPicPr>
          <p:cNvPr id="8" name="Picture 7">
            <a:extLst>
              <a:ext uri="{FF2B5EF4-FFF2-40B4-BE49-F238E27FC236}">
                <a16:creationId xmlns:a16="http://schemas.microsoft.com/office/drawing/2014/main" id="{C82B592E-38BD-0F4C-AA1E-4F3A7C448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606" y="2605606"/>
            <a:ext cx="4984512" cy="3294451"/>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 Example</a:t>
            </a:r>
          </a:p>
        </p:txBody>
      </p:sp>
      <p:sp>
        <p:nvSpPr>
          <p:cNvPr id="3" name="Content Placeholder 2"/>
          <p:cNvSpPr>
            <a:spLocks noGrp="1"/>
          </p:cNvSpPr>
          <p:nvPr>
            <p:ph idx="1"/>
          </p:nvPr>
        </p:nvSpPr>
        <p:spPr/>
        <p:txBody>
          <a:bodyPr/>
          <a:lstStyle/>
          <a:p>
            <a:r>
              <a:t> Following is a line in a DockerFile</a:t>
            </a:r>
          </a:p>
          <a:p>
            <a:r>
              <a:t> This is a health check.</a:t>
            </a:r>
          </a:p>
          <a:p>
            <a:r>
              <a:t> We will use "curl" to check a webservice.</a:t>
            </a:r>
          </a:p>
          <a:p>
            <a:endParaRPr/>
          </a:p>
          <a:p>
            <a:endParaRPr/>
          </a:p>
          <a:p>
            <a:r>
              <a:t> Note that the health check returns 1 (bad) if failed.</a:t>
            </a:r>
          </a:p>
        </p:txBody>
      </p:sp>
      <p:pic>
        <p:nvPicPr>
          <p:cNvPr id="4" name="Picture 3" descr="1.png"/>
          <p:cNvPicPr>
            <a:picLocks noChangeAspect="1"/>
          </p:cNvPicPr>
          <p:nvPr/>
        </p:nvPicPr>
        <p:blipFill>
          <a:blip r:embed="rId3"/>
          <a:stretch>
            <a:fillRect/>
          </a:stretch>
        </p:blipFill>
        <p:spPr>
          <a:xfrm>
            <a:off x="0" y="3010316"/>
            <a:ext cx="9855200" cy="495300"/>
          </a:xfrm>
          <a:prstGeom prst="rect">
            <a:avLst/>
          </a:prstGeom>
        </p:spPr>
      </p:pic>
      <p:sp>
        <p:nvSpPr>
          <p:cNvPr id="5" name="Footer Placeholder 4">
            <a:extLst>
              <a:ext uri="{FF2B5EF4-FFF2-40B4-BE49-F238E27FC236}">
                <a16:creationId xmlns:a16="http://schemas.microsoft.com/office/drawing/2014/main" id="{DF47E25F-79DE-584C-BCB6-3FA2ECA88D97}"/>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60BE86F-646C-F341-8A79-50A9B629C597}"/>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93</a:t>
            </a:fld>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Health Checks and Docker Swarm</a:t>
            </a:r>
          </a:p>
        </p:txBody>
      </p:sp>
      <p:sp>
        <p:nvSpPr>
          <p:cNvPr id="3" name="Content Placeholder 2"/>
          <p:cNvSpPr>
            <a:spLocks noGrp="1"/>
          </p:cNvSpPr>
          <p:nvPr>
            <p:ph idx="1"/>
          </p:nvPr>
        </p:nvSpPr>
        <p:spPr/>
        <p:txBody>
          <a:bodyPr/>
          <a:lstStyle/>
          <a:p>
            <a:r>
              <a:rPr dirty="0"/>
              <a:t> Docker Swarm</a:t>
            </a:r>
            <a:r>
              <a:rPr b="1" dirty="0"/>
              <a:t> requires</a:t>
            </a:r>
            <a:r>
              <a:rPr dirty="0"/>
              <a:t> positive health checks</a:t>
            </a:r>
          </a:p>
          <a:p>
            <a:r>
              <a:rPr dirty="0"/>
              <a:t> That means your app should have at least one!</a:t>
            </a:r>
          </a:p>
          <a:p>
            <a:r>
              <a:rPr dirty="0"/>
              <a:t> Good practice </a:t>
            </a:r>
            <a:r>
              <a:rPr lang="en-US" dirty="0"/>
              <a:t>to</a:t>
            </a:r>
            <a:r>
              <a:rPr dirty="0"/>
              <a:t> have </a:t>
            </a:r>
            <a:r>
              <a:rPr lang="en-US" dirty="0"/>
              <a:t>several</a:t>
            </a:r>
            <a:endParaRPr dirty="0"/>
          </a:p>
        </p:txBody>
      </p:sp>
      <p:sp>
        <p:nvSpPr>
          <p:cNvPr id="4" name="Footer Placeholder 4">
            <a:extLst>
              <a:ext uri="{FF2B5EF4-FFF2-40B4-BE49-F238E27FC236}">
                <a16:creationId xmlns:a16="http://schemas.microsoft.com/office/drawing/2014/main" id="{04E3A2E3-1F50-1E4F-A8B8-D1DC2F6F465C}"/>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3B14DCF6-150E-5140-ADCA-CCDF8198C75D}"/>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94</a:t>
            </a:fld>
            <a:endParaRPr lang="en-US" dirty="0"/>
          </a:p>
        </p:txBody>
      </p:sp>
      <p:pic>
        <p:nvPicPr>
          <p:cNvPr id="7" name="Picture 6">
            <a:extLst>
              <a:ext uri="{FF2B5EF4-FFF2-40B4-BE49-F238E27FC236}">
                <a16:creationId xmlns:a16="http://schemas.microsoft.com/office/drawing/2014/main" id="{C3B7152D-F619-1441-8A14-EB9A7072D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602" y="3166500"/>
            <a:ext cx="4988519" cy="3320483"/>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Conclusions</a:t>
            </a:r>
          </a:p>
        </p:txBody>
      </p:sp>
      <p:sp>
        <p:nvSpPr>
          <p:cNvPr id="3" name="Content Placeholder 2"/>
          <p:cNvSpPr>
            <a:spLocks noGrp="1"/>
          </p:cNvSpPr>
          <p:nvPr>
            <p:ph idx="1"/>
          </p:nvPr>
        </p:nvSpPr>
        <p:spPr/>
        <p:txBody>
          <a:bodyPr/>
          <a:lstStyle/>
          <a:p>
            <a:r>
              <a:t> Containers are a very powerful tool.</a:t>
            </a:r>
          </a:p>
          <a:p>
            <a:r>
              <a:t> Docker gives us excellent tools for building containers.</a:t>
            </a:r>
          </a:p>
          <a:p>
            <a:r>
              <a:t> Docker Swarm is a lightweight cluster orchestration framework.</a:t>
            </a:r>
          </a:p>
        </p:txBody>
      </p:sp>
      <p:sp>
        <p:nvSpPr>
          <p:cNvPr id="4" name="Footer Placeholder 4">
            <a:extLst>
              <a:ext uri="{FF2B5EF4-FFF2-40B4-BE49-F238E27FC236}">
                <a16:creationId xmlns:a16="http://schemas.microsoft.com/office/drawing/2014/main" id="{A2B2F611-4DF9-1048-8BBD-D2C40788D820}"/>
              </a:ext>
            </a:extLst>
          </p:cNvPr>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5" name="Slide Number Placeholder 5">
            <a:extLst>
              <a:ext uri="{FF2B5EF4-FFF2-40B4-BE49-F238E27FC236}">
                <a16:creationId xmlns:a16="http://schemas.microsoft.com/office/drawing/2014/main" id="{6CE541B1-FA6F-064C-94DF-24C86C2FADD2}"/>
              </a:ext>
            </a:extLst>
          </p:cNvPr>
          <p:cNvSpPr>
            <a:spLocks noGrp="1"/>
          </p:cNvSpPr>
          <p:nvPr>
            <p:ph type="sldNum" sz="quarter" idx="12"/>
          </p:nvPr>
        </p:nvSpPr>
        <p:spPr>
          <a:xfrm>
            <a:off x="8448675" y="6486983"/>
            <a:ext cx="406854" cy="365125"/>
          </a:xfrm>
        </p:spPr>
        <p:txBody>
          <a:bodyPr/>
          <a:lstStyle/>
          <a:p>
            <a:fld id="{3310D8EA-3107-4873-B9AB-DD7D3E79053A}" type="slidenum">
              <a:rPr lang="en-US" smtClean="0"/>
              <a:t>95</a:t>
            </a:fld>
            <a:endParaRPr lang="en-US" dirty="0"/>
          </a:p>
        </p:txBody>
      </p:sp>
      <p:pic>
        <p:nvPicPr>
          <p:cNvPr id="7" name="Picture 6">
            <a:extLst>
              <a:ext uri="{FF2B5EF4-FFF2-40B4-BE49-F238E27FC236}">
                <a16:creationId xmlns:a16="http://schemas.microsoft.com/office/drawing/2014/main" id="{FD1F5AC6-ECB4-7449-9AE5-CC64257B3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562" y="2963917"/>
            <a:ext cx="5284600" cy="3523066"/>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96</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first discussion question</a:t>
            </a:r>
          </a:p>
        </p:txBody>
      </p:sp>
    </p:spTree>
    <p:custDataLst>
      <p:tags r:id="rId1"/>
    </p:custDataLst>
    <p:extLst>
      <p:ext uri="{BB962C8B-B14F-4D97-AF65-F5344CB8AC3E}">
        <p14:creationId xmlns:p14="http://schemas.microsoft.com/office/powerpoint/2010/main" val="24679463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Discussion: TBD</a:t>
            </a:r>
          </a:p>
        </p:txBody>
      </p:sp>
      <p:sp>
        <p:nvSpPr>
          <p:cNvPr id="2" name="Text Placeholder 1"/>
          <p:cNvSpPr>
            <a:spLocks noGrp="1"/>
          </p:cNvSpPr>
          <p:nvPr>
            <p:ph type="body" sz="quarter" idx="18"/>
          </p:nvPr>
        </p:nvSpPr>
        <p:spPr>
          <a:xfrm>
            <a:off x="372534" y="1371600"/>
            <a:ext cx="8500296" cy="4892040"/>
          </a:xfrm>
        </p:spPr>
        <p:txBody>
          <a:bodyPr/>
          <a:lstStyle/>
          <a:p>
            <a:r>
              <a:rPr lang="en-US" b="1" dirty="0">
                <a:solidFill>
                  <a:schemeClr val="accent1"/>
                </a:solidFill>
              </a:rPr>
              <a:t>Overview: </a:t>
            </a:r>
          </a:p>
          <a:p>
            <a:r>
              <a:rPr lang="en-US" dirty="0">
                <a:solidFill>
                  <a:schemeClr val="accent1"/>
                </a:solidFill>
              </a:rPr>
              <a:t>Time: </a:t>
            </a:r>
            <a:r>
              <a:rPr lang="en-US" dirty="0"/>
              <a:t>TBD Minutes</a:t>
            </a:r>
          </a:p>
          <a:p>
            <a:r>
              <a:rPr lang="en-US" dirty="0"/>
              <a:t>In this exercise, you will: TBD.</a:t>
            </a:r>
          </a:p>
          <a:p>
            <a:pPr lvl="0"/>
            <a:endParaRPr lang="en-US" sz="1400" dirty="0">
              <a:solidFill>
                <a:schemeClr val="accent1"/>
              </a:solidFill>
            </a:endParaRPr>
          </a:p>
          <a:p>
            <a:pPr lvl="0"/>
            <a:r>
              <a:rPr lang="en-US" sz="1400" dirty="0">
                <a:solidFill>
                  <a:schemeClr val="accent1"/>
                </a:solidFill>
              </a:rPr>
              <a:t>Instructions: </a:t>
            </a:r>
          </a:p>
          <a:p>
            <a:pPr lvl="1">
              <a:buFont typeface="Wingdings" panose="05000000000000000000" pitchFamily="2" charset="2"/>
              <a:buChar char="§"/>
            </a:pPr>
            <a:r>
              <a:rPr lang="en-US" dirty="0"/>
              <a:t>This is a full class discussion.</a:t>
            </a:r>
          </a:p>
          <a:p>
            <a:pPr lvl="1">
              <a:buFont typeface="Wingdings" panose="05000000000000000000" pitchFamily="2" charset="2"/>
              <a:buChar char="§"/>
            </a:pPr>
            <a:r>
              <a:rPr lang="en-US" dirty="0"/>
              <a:t>Questions: </a:t>
            </a:r>
          </a:p>
          <a:p>
            <a:pPr marL="228600" lvl="3" indent="0">
              <a:buNone/>
            </a:pPr>
            <a:r>
              <a:rPr lang="en-US" dirty="0"/>
              <a:t>TBD</a:t>
            </a:r>
          </a:p>
          <a:p>
            <a:pPr marL="228600" lvl="3" indent="0">
              <a:buNone/>
            </a:pPr>
            <a:r>
              <a:rPr lang="en-US" sz="1400" dirty="0"/>
              <a:t>TBD</a:t>
            </a:r>
          </a:p>
          <a:p>
            <a:pPr lvl="1"/>
            <a:endParaRPr lang="en-US" dirty="0"/>
          </a:p>
        </p:txBody>
      </p:sp>
      <p:sp>
        <p:nvSpPr>
          <p:cNvPr id="8" name="Footer Placeholder 4"/>
          <p:cNvSpPr>
            <a:spLocks noGrp="1"/>
          </p:cNvSpPr>
          <p:nvPr>
            <p:ph type="ftr" sz="quarter" idx="11"/>
          </p:nvPr>
        </p:nvSpPr>
        <p:spPr>
          <a:xfrm>
            <a:off x="3100388" y="6486983"/>
            <a:ext cx="5314950" cy="365125"/>
          </a:xfrm>
        </p:spPr>
        <p:txBody>
          <a:bodyPr/>
          <a:lstStyle/>
          <a:p>
            <a:r>
              <a:rPr lang="en-US" dirty="0"/>
              <a:t>Confidential property of Optum. Do not distribute or reproduce without express permission from Optum.</a:t>
            </a:r>
          </a:p>
        </p:txBody>
      </p:sp>
      <p:sp>
        <p:nvSpPr>
          <p:cNvPr id="9" name="Slide Number Placeholder 5"/>
          <p:cNvSpPr>
            <a:spLocks noGrp="1"/>
          </p:cNvSpPr>
          <p:nvPr>
            <p:ph type="sldNum" sz="quarter" idx="12"/>
          </p:nvPr>
        </p:nvSpPr>
        <p:spPr>
          <a:xfrm>
            <a:off x="8448675" y="6486983"/>
            <a:ext cx="406854" cy="365125"/>
          </a:xfrm>
        </p:spPr>
        <p:txBody>
          <a:bodyPr/>
          <a:lstStyle/>
          <a:p>
            <a:fld id="{3310D8EA-3107-4873-B9AB-DD7D3E79053A}" type="slidenum">
              <a:rPr lang="en-US" smtClean="0"/>
              <a:t>97</a:t>
            </a:fld>
            <a:endParaRPr lang="en-US" dirty="0"/>
          </a:p>
        </p:txBody>
      </p:sp>
      <p:pic>
        <p:nvPicPr>
          <p:cNvPr id="10" name="Picture 3" descr="C:\Users\nschlang\Documents\QA_Participant Guides\x Agile Graphic Revamp\timebox graphics\icons_15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4928616"/>
            <a:ext cx="1170432" cy="117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51418" y="0"/>
            <a:ext cx="2992582" cy="1448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Placeholder for second discussion question</a:t>
            </a:r>
          </a:p>
        </p:txBody>
      </p:sp>
    </p:spTree>
    <p:custDataLst>
      <p:tags r:id="rId1"/>
    </p:custDataLst>
    <p:extLst>
      <p:ext uri="{BB962C8B-B14F-4D97-AF65-F5344CB8AC3E}">
        <p14:creationId xmlns:p14="http://schemas.microsoft.com/office/powerpoint/2010/main" val="67584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microsoft.com/office/infopath/2007/PartnerControl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3986</TotalTime>
  <Words>5174</Words>
  <Application>Microsoft Macintosh PowerPoint</Application>
  <PresentationFormat>On-screen Show (4:3)</PresentationFormat>
  <Paragraphs>1273</Paragraphs>
  <Slides>97</Slides>
  <Notes>83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97</vt:i4>
      </vt:variant>
    </vt:vector>
  </HeadingPairs>
  <TitlesOfParts>
    <vt:vector size="110" baseType="lpstr">
      <vt:lpstr>ＭＳ Ｐゴシック</vt:lpstr>
      <vt:lpstr>ＭＳ Ｐゴシック</vt:lpstr>
      <vt:lpstr>Arial</vt:lpstr>
      <vt:lpstr>Arial Black</vt:lpstr>
      <vt:lpstr>Arial Bold</vt:lpstr>
      <vt:lpstr>Calibri</vt:lpstr>
      <vt:lpstr>Century Gothic</vt:lpstr>
      <vt:lpstr>Courier New</vt:lpstr>
      <vt:lpstr>Osaka</vt:lpstr>
      <vt:lpstr>Segoe UI</vt:lpstr>
      <vt:lpstr>Wingdings</vt:lpstr>
      <vt:lpstr>Optum Standard 2017</vt:lpstr>
      <vt:lpstr>TEKsystems_2012</vt:lpstr>
      <vt:lpstr>Container Fundamentals</vt:lpstr>
      <vt:lpstr>Module Objectives</vt:lpstr>
      <vt:lpstr>Container Introduction</vt:lpstr>
      <vt:lpstr>Deployment Intro</vt:lpstr>
      <vt:lpstr>The Problem</vt:lpstr>
      <vt:lpstr>Deploying to the Server</vt:lpstr>
      <vt:lpstr>Much Later... Finally Working</vt:lpstr>
      <vt:lpstr>Redeploying to a Different Server</vt:lpstr>
      <vt:lpstr>Redeploy to Cloud</vt:lpstr>
      <vt:lpstr>But it Worked on MY Computer</vt:lpstr>
      <vt:lpstr>Remember Windows DLL Problems?</vt:lpstr>
      <vt:lpstr>Windows DLL Problem</vt:lpstr>
      <vt:lpstr>Dependency Problem</vt:lpstr>
      <vt:lpstr>Solutions to Dependency Problem</vt:lpstr>
      <vt:lpstr>The Matrix Of Big Problems</vt:lpstr>
      <vt:lpstr>Delivering a Comprehensive Application </vt:lpstr>
      <vt:lpstr>Virtual Machines (VMs)</vt:lpstr>
      <vt:lpstr>There is a Better Way: Virtualization</vt:lpstr>
      <vt:lpstr>The History of Virtualization</vt:lpstr>
      <vt:lpstr>History of Virtualization (Continued)</vt:lpstr>
      <vt:lpstr>Virtualization Providers</vt:lpstr>
      <vt:lpstr>The Cost of Virtualization</vt:lpstr>
      <vt:lpstr>The Problem with Virtualization</vt:lpstr>
      <vt:lpstr>Introducing Containers</vt:lpstr>
      <vt:lpstr>What are Containers</vt:lpstr>
      <vt:lpstr>Containers Versus Virtual Machines</vt:lpstr>
      <vt:lpstr>Containers Versus Package Managers</vt:lpstr>
      <vt:lpstr>Solving the Matrix from Problem</vt:lpstr>
      <vt:lpstr>When NOT to use Containers</vt:lpstr>
      <vt:lpstr>Container History</vt:lpstr>
      <vt:lpstr>History of Containers</vt:lpstr>
      <vt:lpstr>Linux Containers</vt:lpstr>
      <vt:lpstr>Docker</vt:lpstr>
      <vt:lpstr>Docker Overview</vt:lpstr>
      <vt:lpstr>Introducing Docker</vt:lpstr>
      <vt:lpstr>What is Docker?</vt:lpstr>
      <vt:lpstr>Docker uses the Host Kernel</vt:lpstr>
      <vt:lpstr>Docker for Windows (Developer)</vt:lpstr>
      <vt:lpstr>Docker and Windows Server</vt:lpstr>
      <vt:lpstr>Docker on Windows Use Cases</vt:lpstr>
      <vt:lpstr>Docker on Mac (Developer)</vt:lpstr>
      <vt:lpstr>Lab 1: Installing Docker</vt:lpstr>
      <vt:lpstr>Docker Hub and Container Registries</vt:lpstr>
      <vt:lpstr>What is Docker Hub?</vt:lpstr>
      <vt:lpstr>Container Registries</vt:lpstr>
      <vt:lpstr>Docker Pull</vt:lpstr>
      <vt:lpstr>Docker Commands</vt:lpstr>
      <vt:lpstr>Docker LS (list)</vt:lpstr>
      <vt:lpstr>Docker Run</vt:lpstr>
      <vt:lpstr>Running a Shell</vt:lpstr>
      <vt:lpstr>Docker RM</vt:lpstr>
      <vt:lpstr>Removing a Container</vt:lpstr>
      <vt:lpstr>Lab 2: Deleting</vt:lpstr>
      <vt:lpstr>Docker Operations</vt:lpstr>
      <vt:lpstr>Networking</vt:lpstr>
      <vt:lpstr>Port Mapping</vt:lpstr>
      <vt:lpstr>Running a Web Server</vt:lpstr>
      <vt:lpstr>Mapping nginx</vt:lpstr>
      <vt:lpstr>Running in Background</vt:lpstr>
      <vt:lpstr>Lab 3: Networking</vt:lpstr>
      <vt:lpstr>Logging</vt:lpstr>
      <vt:lpstr>Container Logging</vt:lpstr>
      <vt:lpstr>Application Logs</vt:lpstr>
      <vt:lpstr>Security</vt:lpstr>
      <vt:lpstr>Is Docker Secure?</vt:lpstr>
      <vt:lpstr>Docker Security</vt:lpstr>
      <vt:lpstr>Kernel Exploits</vt:lpstr>
      <vt:lpstr>Resource Starvation</vt:lpstr>
      <vt:lpstr>Docker Swarm</vt:lpstr>
      <vt:lpstr>Intro To Docker Swarm</vt:lpstr>
      <vt:lpstr>What is Docker Swarm?</vt:lpstr>
      <vt:lpstr>Why Docker Swarm?</vt:lpstr>
      <vt:lpstr>Why Not Docker Swarm?</vt:lpstr>
      <vt:lpstr>Comparison</vt:lpstr>
      <vt:lpstr>Using Docker Swarm</vt:lpstr>
      <vt:lpstr>Connecting to the Swarm</vt:lpstr>
      <vt:lpstr>Running a Service</vt:lpstr>
      <vt:lpstr>Stack Files</vt:lpstr>
      <vt:lpstr>Deploying the Stack File</vt:lpstr>
      <vt:lpstr>Adding a volume</vt:lpstr>
      <vt:lpstr>Docker CLI Tools</vt:lpstr>
      <vt:lpstr>CLI</vt:lpstr>
      <vt:lpstr>Permissions</vt:lpstr>
      <vt:lpstr>What is a Dockerfile?</vt:lpstr>
      <vt:lpstr>FROM Statement</vt:lpstr>
      <vt:lpstr>Changes to image</vt:lpstr>
      <vt:lpstr>Networking</vt:lpstr>
      <vt:lpstr>Building</vt:lpstr>
      <vt:lpstr>Lab 4: Dockerfile</vt:lpstr>
      <vt:lpstr>Health Checks</vt:lpstr>
      <vt:lpstr>Container Health</vt:lpstr>
      <vt:lpstr>Health Checks</vt:lpstr>
      <vt:lpstr>Health Check Example</vt:lpstr>
      <vt:lpstr>Health Checks and Docker Swarm</vt:lpstr>
      <vt:lpstr>Conclusions</vt:lpstr>
      <vt:lpstr>Discussion: TBD</vt:lpstr>
      <vt:lpstr>Discussion: TBD</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fateme</cp:lastModifiedBy>
  <cp:revision>204</cp:revision>
  <dcterms:created xsi:type="dcterms:W3CDTF">2017-05-18T19:46:44Z</dcterms:created>
  <dcterms:modified xsi:type="dcterms:W3CDTF">2018-07-24T19:37:47Z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